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669088" cy="9928225"/>
  <p:defaultTextStyle>
    <a:defPPr>
      <a:defRPr lang="en-US"/>
    </a:defPPr>
    <a:lvl1pPr algn="l" defTabSz="735013" rtl="0" fontAlgn="base">
      <a:spcBef>
        <a:spcPct val="0"/>
      </a:spcBef>
      <a:spcAft>
        <a:spcPct val="0"/>
      </a:spcAft>
      <a:defRPr sz="1400" kern="1200">
        <a:solidFill>
          <a:schemeClr val="tx1"/>
        </a:solidFill>
        <a:latin typeface="Arial" charset="0"/>
        <a:ea typeface="+mn-ea"/>
        <a:cs typeface="Arial" charset="0"/>
      </a:defRPr>
    </a:lvl1pPr>
    <a:lvl2pPr marL="366713" indent="-41275" algn="l" defTabSz="735013" rtl="0" fontAlgn="base">
      <a:spcBef>
        <a:spcPct val="0"/>
      </a:spcBef>
      <a:spcAft>
        <a:spcPct val="0"/>
      </a:spcAft>
      <a:defRPr sz="1400" kern="1200">
        <a:solidFill>
          <a:schemeClr val="tx1"/>
        </a:solidFill>
        <a:latin typeface="Arial" charset="0"/>
        <a:ea typeface="+mn-ea"/>
        <a:cs typeface="Arial" charset="0"/>
      </a:defRPr>
    </a:lvl2pPr>
    <a:lvl3pPr marL="735013" indent="-82550" algn="l" defTabSz="735013" rtl="0" fontAlgn="base">
      <a:spcBef>
        <a:spcPct val="0"/>
      </a:spcBef>
      <a:spcAft>
        <a:spcPct val="0"/>
      </a:spcAft>
      <a:defRPr sz="1400" kern="1200">
        <a:solidFill>
          <a:schemeClr val="tx1"/>
        </a:solidFill>
        <a:latin typeface="Arial" charset="0"/>
        <a:ea typeface="+mn-ea"/>
        <a:cs typeface="Arial" charset="0"/>
      </a:defRPr>
    </a:lvl3pPr>
    <a:lvl4pPr marL="1104900" indent="-125413" algn="l" defTabSz="735013" rtl="0" fontAlgn="base">
      <a:spcBef>
        <a:spcPct val="0"/>
      </a:spcBef>
      <a:spcAft>
        <a:spcPct val="0"/>
      </a:spcAft>
      <a:defRPr sz="1400" kern="1200">
        <a:solidFill>
          <a:schemeClr val="tx1"/>
        </a:solidFill>
        <a:latin typeface="Arial" charset="0"/>
        <a:ea typeface="+mn-ea"/>
        <a:cs typeface="Arial" charset="0"/>
      </a:defRPr>
    </a:lvl4pPr>
    <a:lvl5pPr marL="1473200" indent="-168275" algn="l" defTabSz="735013"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38" autoAdjust="0"/>
  </p:normalViewPr>
  <p:slideViewPr>
    <p:cSldViewPr>
      <p:cViewPr>
        <p:scale>
          <a:sx n="100" d="100"/>
          <a:sy n="100" d="100"/>
        </p:scale>
        <p:origin x="-1368" y="66"/>
      </p:cViewPr>
      <p:guideLst>
        <p:guide orient="horz" pos="3120"/>
        <p:guide pos="216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132BC6EB-A401-4914-9B49-90AE16D69DEF}" type="datetimeFigureOut">
              <a:rPr lang="en-US" smtClean="0"/>
              <a:pPr/>
              <a:t>12/20/2013</a:t>
            </a:fld>
            <a:endParaRPr lang="en-US"/>
          </a:p>
        </p:txBody>
      </p:sp>
      <p:sp>
        <p:nvSpPr>
          <p:cNvPr id="4" name="Slide Image Placeholder 3"/>
          <p:cNvSpPr>
            <a:spLocks noGrp="1" noRot="1" noChangeAspect="1"/>
          </p:cNvSpPr>
          <p:nvPr>
            <p:ph type="sldImg" idx="2"/>
          </p:nvPr>
        </p:nvSpPr>
        <p:spPr>
          <a:xfrm>
            <a:off x="2046288" y="744538"/>
            <a:ext cx="2576512"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024668DB-193C-4E5C-892E-EC90F51223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2" y="3077283"/>
            <a:ext cx="5829301"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1" y="5613401"/>
            <a:ext cx="4800600" cy="2531534"/>
          </a:xfrm>
        </p:spPr>
        <p:txBody>
          <a:bodyPr/>
          <a:lstStyle>
            <a:lvl1pPr marL="0" indent="0" algn="ctr">
              <a:buNone/>
              <a:defRPr>
                <a:solidFill>
                  <a:schemeClr val="tx1">
                    <a:tint val="75000"/>
                  </a:schemeClr>
                </a:solidFill>
              </a:defRPr>
            </a:lvl1pPr>
            <a:lvl2pPr marL="368581" indent="0" algn="ctr">
              <a:buNone/>
              <a:defRPr>
                <a:solidFill>
                  <a:schemeClr val="tx1">
                    <a:tint val="75000"/>
                  </a:schemeClr>
                </a:solidFill>
              </a:defRPr>
            </a:lvl2pPr>
            <a:lvl3pPr marL="737163" indent="0" algn="ctr">
              <a:buNone/>
              <a:defRPr>
                <a:solidFill>
                  <a:schemeClr val="tx1">
                    <a:tint val="75000"/>
                  </a:schemeClr>
                </a:solidFill>
              </a:defRPr>
            </a:lvl3pPr>
            <a:lvl4pPr marL="1105745" indent="0" algn="ctr">
              <a:buNone/>
              <a:defRPr>
                <a:solidFill>
                  <a:schemeClr val="tx1">
                    <a:tint val="75000"/>
                  </a:schemeClr>
                </a:solidFill>
              </a:defRPr>
            </a:lvl4pPr>
            <a:lvl5pPr marL="1474327" indent="0" algn="ctr">
              <a:buNone/>
              <a:defRPr>
                <a:solidFill>
                  <a:schemeClr val="tx1">
                    <a:tint val="75000"/>
                  </a:schemeClr>
                </a:solidFill>
              </a:defRPr>
            </a:lvl5pPr>
            <a:lvl6pPr marL="1842908" indent="0" algn="ctr">
              <a:buNone/>
              <a:defRPr>
                <a:solidFill>
                  <a:schemeClr val="tx1">
                    <a:tint val="75000"/>
                  </a:schemeClr>
                </a:solidFill>
              </a:defRPr>
            </a:lvl6pPr>
            <a:lvl7pPr marL="2211490" indent="0" algn="ctr">
              <a:buNone/>
              <a:defRPr>
                <a:solidFill>
                  <a:schemeClr val="tx1">
                    <a:tint val="75000"/>
                  </a:schemeClr>
                </a:solidFill>
              </a:defRPr>
            </a:lvl7pPr>
            <a:lvl8pPr marL="2580072" indent="0" algn="ctr">
              <a:buNone/>
              <a:defRPr>
                <a:solidFill>
                  <a:schemeClr val="tx1">
                    <a:tint val="75000"/>
                  </a:schemeClr>
                </a:solidFill>
              </a:defRPr>
            </a:lvl8pPr>
            <a:lvl9pPr marL="294865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C00466B-7B8C-4267-BE5E-908ECCCD0D8B}" type="datetimeFigureOut">
              <a:rPr lang="en-US"/>
              <a:pPr/>
              <a:t>12/20/2013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98A888-2CBA-4795-BEE0-D441649B3E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B42DD99-D81B-414B-8495-6687F591DFE6}" type="datetimeFigureOut">
              <a:rPr lang="en-US"/>
              <a:pPr/>
              <a:t>12/20/2013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64BC20-3652-466B-A86A-2ED4D06EAD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977882" y="564096"/>
            <a:ext cx="1234678" cy="1202019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3845" y="564096"/>
            <a:ext cx="3589734" cy="120201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3102B7F-E602-4C50-9DF8-B7293E3DD829}" type="datetimeFigureOut">
              <a:rPr lang="en-US"/>
              <a:pPr/>
              <a:t>12/20/2013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3DEE22-453A-46CD-8CA5-2A04592B71A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88D847E-E0BC-45FF-AC74-DE2D8BCF33DE}" type="datetimeFigureOut">
              <a:rPr lang="en-US"/>
              <a:pPr/>
              <a:t>12/20/2013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E792A3-63BA-4D05-868A-9321DC58D12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6" y="6365525"/>
            <a:ext cx="5829301" cy="1967441"/>
          </a:xfrm>
        </p:spPr>
        <p:txBody>
          <a:bodyPr anchor="t"/>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541736" y="4198587"/>
            <a:ext cx="5829301" cy="2166936"/>
          </a:xfrm>
        </p:spPr>
        <p:txBody>
          <a:bodyPr anchor="b"/>
          <a:lstStyle>
            <a:lvl1pPr marL="0" indent="0">
              <a:buNone/>
              <a:defRPr sz="1600">
                <a:solidFill>
                  <a:schemeClr val="tx1">
                    <a:tint val="75000"/>
                  </a:schemeClr>
                </a:solidFill>
              </a:defRPr>
            </a:lvl1pPr>
            <a:lvl2pPr marL="368581" indent="0">
              <a:buNone/>
              <a:defRPr sz="1400">
                <a:solidFill>
                  <a:schemeClr val="tx1">
                    <a:tint val="75000"/>
                  </a:schemeClr>
                </a:solidFill>
              </a:defRPr>
            </a:lvl2pPr>
            <a:lvl3pPr marL="737163" indent="0">
              <a:buNone/>
              <a:defRPr sz="1300">
                <a:solidFill>
                  <a:schemeClr val="tx1">
                    <a:tint val="75000"/>
                  </a:schemeClr>
                </a:solidFill>
              </a:defRPr>
            </a:lvl3pPr>
            <a:lvl4pPr marL="1105745" indent="0">
              <a:buNone/>
              <a:defRPr sz="1100">
                <a:solidFill>
                  <a:schemeClr val="tx1">
                    <a:tint val="75000"/>
                  </a:schemeClr>
                </a:solidFill>
              </a:defRPr>
            </a:lvl4pPr>
            <a:lvl5pPr marL="1474327" indent="0">
              <a:buNone/>
              <a:defRPr sz="1100">
                <a:solidFill>
                  <a:schemeClr val="tx1">
                    <a:tint val="75000"/>
                  </a:schemeClr>
                </a:solidFill>
              </a:defRPr>
            </a:lvl5pPr>
            <a:lvl6pPr marL="1842908" indent="0">
              <a:buNone/>
              <a:defRPr sz="1100">
                <a:solidFill>
                  <a:schemeClr val="tx1">
                    <a:tint val="75000"/>
                  </a:schemeClr>
                </a:solidFill>
              </a:defRPr>
            </a:lvl6pPr>
            <a:lvl7pPr marL="2211490" indent="0">
              <a:buNone/>
              <a:defRPr sz="1100">
                <a:solidFill>
                  <a:schemeClr val="tx1">
                    <a:tint val="75000"/>
                  </a:schemeClr>
                </a:solidFill>
              </a:defRPr>
            </a:lvl7pPr>
            <a:lvl8pPr marL="2580072" indent="0">
              <a:buNone/>
              <a:defRPr sz="1100">
                <a:solidFill>
                  <a:schemeClr val="tx1">
                    <a:tint val="75000"/>
                  </a:schemeClr>
                </a:solidFill>
              </a:defRPr>
            </a:lvl8pPr>
            <a:lvl9pPr marL="2948654" indent="0">
              <a:buNone/>
              <a:defRPr sz="1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36E9D51-8BA7-4A7F-94DE-89ABCCBE0023}" type="datetimeFigureOut">
              <a:rPr lang="en-US"/>
              <a:pPr/>
              <a:t>12/20/2013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C12DD2-4BFB-40CC-921F-F9F5ABD0FFE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3847" y="3288245"/>
            <a:ext cx="2412206" cy="9296047"/>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00352" y="3288245"/>
            <a:ext cx="2412206" cy="9296047"/>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E85AC97A-A258-4292-97AC-D5BF8F5B3E03}" type="datetimeFigureOut">
              <a:rPr lang="en-US"/>
              <a:pPr/>
              <a:t>12/20/2013</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4723884B-DC98-4A0F-BD92-E806F4C874B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217389"/>
            <a:ext cx="3030141" cy="924101"/>
          </a:xfrm>
        </p:spPr>
        <p:txBody>
          <a:bodyPr anchor="b"/>
          <a:lstStyle>
            <a:lvl1pPr marL="0" indent="0">
              <a:buNone/>
              <a:defRPr sz="1900" b="1"/>
            </a:lvl1pPr>
            <a:lvl2pPr marL="368581" indent="0">
              <a:buNone/>
              <a:defRPr sz="1600" b="1"/>
            </a:lvl2pPr>
            <a:lvl3pPr marL="737163" indent="0">
              <a:buNone/>
              <a:defRPr sz="1400" b="1"/>
            </a:lvl3pPr>
            <a:lvl4pPr marL="1105745" indent="0">
              <a:buNone/>
              <a:defRPr sz="1300" b="1"/>
            </a:lvl4pPr>
            <a:lvl5pPr marL="1474327" indent="0">
              <a:buNone/>
              <a:defRPr sz="1300" b="1"/>
            </a:lvl5pPr>
            <a:lvl6pPr marL="1842908" indent="0">
              <a:buNone/>
              <a:defRPr sz="1300" b="1"/>
            </a:lvl6pPr>
            <a:lvl7pPr marL="2211490" indent="0">
              <a:buNone/>
              <a:defRPr sz="1300" b="1"/>
            </a:lvl7pPr>
            <a:lvl8pPr marL="2580072" indent="0">
              <a:buNone/>
              <a:defRPr sz="1300" b="1"/>
            </a:lvl8pPr>
            <a:lvl9pPr marL="2948654"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342901" y="3141487"/>
            <a:ext cx="3030141" cy="5707417"/>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9"/>
            <a:ext cx="3031331" cy="924101"/>
          </a:xfrm>
        </p:spPr>
        <p:txBody>
          <a:bodyPr anchor="b"/>
          <a:lstStyle>
            <a:lvl1pPr marL="0" indent="0">
              <a:buNone/>
              <a:defRPr sz="1900" b="1"/>
            </a:lvl1pPr>
            <a:lvl2pPr marL="368581" indent="0">
              <a:buNone/>
              <a:defRPr sz="1600" b="1"/>
            </a:lvl2pPr>
            <a:lvl3pPr marL="737163" indent="0">
              <a:buNone/>
              <a:defRPr sz="1400" b="1"/>
            </a:lvl3pPr>
            <a:lvl4pPr marL="1105745" indent="0">
              <a:buNone/>
              <a:defRPr sz="1300" b="1"/>
            </a:lvl4pPr>
            <a:lvl5pPr marL="1474327" indent="0">
              <a:buNone/>
              <a:defRPr sz="1300" b="1"/>
            </a:lvl5pPr>
            <a:lvl6pPr marL="1842908" indent="0">
              <a:buNone/>
              <a:defRPr sz="1300" b="1"/>
            </a:lvl6pPr>
            <a:lvl7pPr marL="2211490" indent="0">
              <a:buNone/>
              <a:defRPr sz="1300" b="1"/>
            </a:lvl7pPr>
            <a:lvl8pPr marL="2580072" indent="0">
              <a:buNone/>
              <a:defRPr sz="1300" b="1"/>
            </a:lvl8pPr>
            <a:lvl9pPr marL="2948654"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3483769" y="3141487"/>
            <a:ext cx="3031331" cy="5707417"/>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3E7EF46-D07D-4597-B726-703E70311C13}" type="datetimeFigureOut">
              <a:rPr lang="en-US"/>
              <a:pPr/>
              <a:t>12/20/2013</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E1137315-FC8B-4A32-ACDE-3E705D05FF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C7758F7-BBAA-4158-97ED-C8BA700E7CCC}" type="datetimeFigureOut">
              <a:rPr lang="en-US"/>
              <a:pPr/>
              <a:t>12/20/2013</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03331E4-7999-4BA5-AED3-5F93A04AE73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E40D9D7-D8B0-45D3-9093-CE30C0E1C5AD}" type="datetimeFigureOut">
              <a:rPr lang="en-US"/>
              <a:pPr/>
              <a:t>12/20/2013</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4011D831-A47E-4024-85D2-9403B4FF427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4" cy="1678516"/>
          </a:xfrm>
        </p:spPr>
        <p:txBody>
          <a:bodyPr anchor="b"/>
          <a:lstStyle>
            <a:lvl1pPr algn="l">
              <a:defRPr sz="1600" b="1"/>
            </a:lvl1pPr>
          </a:lstStyle>
          <a:p>
            <a:r>
              <a:rPr lang="en-US" smtClean="0"/>
              <a:t>Click to edit Master title style</a:t>
            </a:r>
            <a:endParaRPr lang="en-US"/>
          </a:p>
        </p:txBody>
      </p:sp>
      <p:sp>
        <p:nvSpPr>
          <p:cNvPr id="3" name="Content Placeholder 2"/>
          <p:cNvSpPr>
            <a:spLocks noGrp="1"/>
          </p:cNvSpPr>
          <p:nvPr>
            <p:ph idx="1"/>
          </p:nvPr>
        </p:nvSpPr>
        <p:spPr>
          <a:xfrm>
            <a:off x="2681288" y="394408"/>
            <a:ext cx="3833813" cy="8454497"/>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5"/>
            <a:ext cx="2256234" cy="6775980"/>
          </a:xfrm>
        </p:spPr>
        <p:txBody>
          <a:bodyPr/>
          <a:lstStyle>
            <a:lvl1pPr marL="0" indent="0">
              <a:buNone/>
              <a:defRPr sz="1100"/>
            </a:lvl1pPr>
            <a:lvl2pPr marL="368581" indent="0">
              <a:buNone/>
              <a:defRPr sz="1000"/>
            </a:lvl2pPr>
            <a:lvl3pPr marL="737163" indent="0">
              <a:buNone/>
              <a:defRPr sz="800"/>
            </a:lvl3pPr>
            <a:lvl4pPr marL="1105745" indent="0">
              <a:buNone/>
              <a:defRPr sz="700"/>
            </a:lvl4pPr>
            <a:lvl5pPr marL="1474327" indent="0">
              <a:buNone/>
              <a:defRPr sz="700"/>
            </a:lvl5pPr>
            <a:lvl6pPr marL="1842908" indent="0">
              <a:buNone/>
              <a:defRPr sz="700"/>
            </a:lvl6pPr>
            <a:lvl7pPr marL="2211490" indent="0">
              <a:buNone/>
              <a:defRPr sz="700"/>
            </a:lvl7pPr>
            <a:lvl8pPr marL="2580072" indent="0">
              <a:buNone/>
              <a:defRPr sz="700"/>
            </a:lvl8pPr>
            <a:lvl9pPr marL="2948654" indent="0">
              <a:buNone/>
              <a:defRPr sz="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88C654F-B1B1-4352-99AA-5B11EB4A4B3B}" type="datetimeFigureOut">
              <a:rPr lang="en-US"/>
              <a:pPr/>
              <a:t>12/20/2013</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1286F8B7-D1DF-4966-8145-ADF993D9426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3"/>
            <a:ext cx="4114800" cy="818621"/>
          </a:xfrm>
        </p:spPr>
        <p:txBody>
          <a:bodyPr anchor="b"/>
          <a:lstStyle>
            <a:lvl1pPr algn="l">
              <a:defRPr sz="16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2600"/>
            </a:lvl1pPr>
            <a:lvl2pPr marL="368581" indent="0">
              <a:buNone/>
              <a:defRPr sz="2300"/>
            </a:lvl2pPr>
            <a:lvl3pPr marL="737163" indent="0">
              <a:buNone/>
              <a:defRPr sz="1900"/>
            </a:lvl3pPr>
            <a:lvl4pPr marL="1105745" indent="0">
              <a:buNone/>
              <a:defRPr sz="1600"/>
            </a:lvl4pPr>
            <a:lvl5pPr marL="1474327" indent="0">
              <a:buNone/>
              <a:defRPr sz="1600"/>
            </a:lvl5pPr>
            <a:lvl6pPr marL="1842908" indent="0">
              <a:buNone/>
              <a:defRPr sz="1600"/>
            </a:lvl6pPr>
            <a:lvl7pPr marL="2211490" indent="0">
              <a:buNone/>
              <a:defRPr sz="1600"/>
            </a:lvl7pPr>
            <a:lvl8pPr marL="2580072" indent="0">
              <a:buNone/>
              <a:defRPr sz="1600"/>
            </a:lvl8pPr>
            <a:lvl9pPr marL="2948654" indent="0">
              <a:buNone/>
              <a:defRPr sz="1600"/>
            </a:lvl9pPr>
          </a:lstStyle>
          <a:p>
            <a:pPr lvl="0"/>
            <a:endParaRPr lang="en-US" noProof="0" smtClean="0"/>
          </a:p>
        </p:txBody>
      </p:sp>
      <p:sp>
        <p:nvSpPr>
          <p:cNvPr id="4" name="Text Placeholder 3"/>
          <p:cNvSpPr>
            <a:spLocks noGrp="1"/>
          </p:cNvSpPr>
          <p:nvPr>
            <p:ph type="body" sz="half" idx="2"/>
          </p:nvPr>
        </p:nvSpPr>
        <p:spPr>
          <a:xfrm>
            <a:off x="1344216" y="7752824"/>
            <a:ext cx="4114800" cy="1162579"/>
          </a:xfrm>
        </p:spPr>
        <p:txBody>
          <a:bodyPr/>
          <a:lstStyle>
            <a:lvl1pPr marL="0" indent="0">
              <a:buNone/>
              <a:defRPr sz="1100"/>
            </a:lvl1pPr>
            <a:lvl2pPr marL="368581" indent="0">
              <a:buNone/>
              <a:defRPr sz="1000"/>
            </a:lvl2pPr>
            <a:lvl3pPr marL="737163" indent="0">
              <a:buNone/>
              <a:defRPr sz="800"/>
            </a:lvl3pPr>
            <a:lvl4pPr marL="1105745" indent="0">
              <a:buNone/>
              <a:defRPr sz="700"/>
            </a:lvl4pPr>
            <a:lvl5pPr marL="1474327" indent="0">
              <a:buNone/>
              <a:defRPr sz="700"/>
            </a:lvl5pPr>
            <a:lvl6pPr marL="1842908" indent="0">
              <a:buNone/>
              <a:defRPr sz="700"/>
            </a:lvl6pPr>
            <a:lvl7pPr marL="2211490" indent="0">
              <a:buNone/>
              <a:defRPr sz="700"/>
            </a:lvl7pPr>
            <a:lvl8pPr marL="2580072" indent="0">
              <a:buNone/>
              <a:defRPr sz="700"/>
            </a:lvl8pPr>
            <a:lvl9pPr marL="2948654" indent="0">
              <a:buNone/>
              <a:defRPr sz="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636B69A-C04D-4AF1-86AA-5ED147D3DA35}" type="datetimeFigureOut">
              <a:rPr lang="en-US"/>
              <a:pPr/>
              <a:t>12/20/2013</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F3511137-FB5A-4984-88D1-D5EFA23777E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73716" tIns="36858" rIns="73716" bIns="36858"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73716" tIns="36858" rIns="73716" bIns="3685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9182100"/>
            <a:ext cx="1600200" cy="527050"/>
          </a:xfrm>
          <a:prstGeom prst="rect">
            <a:avLst/>
          </a:prstGeom>
        </p:spPr>
        <p:txBody>
          <a:bodyPr vert="horz" wrap="square" lIns="73716" tIns="36858" rIns="73716" bIns="36858" numCol="1" anchor="ctr" anchorCtr="0" compatLnSpc="1">
            <a:prstTxWarp prst="textNoShape">
              <a:avLst/>
            </a:prstTxWarp>
          </a:bodyPr>
          <a:lstStyle>
            <a:lvl1pPr>
              <a:defRPr sz="1000">
                <a:solidFill>
                  <a:srgbClr val="898989"/>
                </a:solidFill>
                <a:latin typeface="Calibri" pitchFamily="34" charset="0"/>
              </a:defRPr>
            </a:lvl1pPr>
          </a:lstStyle>
          <a:p>
            <a:fld id="{1D37AF82-EE31-4929-9904-7DA1EC78EF82}" type="datetimeFigureOut">
              <a:rPr lang="en-US"/>
              <a:pPr/>
              <a:t>12/20/2013</a:t>
            </a:fld>
            <a:endParaRPr lang="en-US"/>
          </a:p>
        </p:txBody>
      </p:sp>
      <p:sp>
        <p:nvSpPr>
          <p:cNvPr id="5" name="Footer Placeholder 4"/>
          <p:cNvSpPr>
            <a:spLocks noGrp="1"/>
          </p:cNvSpPr>
          <p:nvPr>
            <p:ph type="ftr" sz="quarter" idx="3"/>
          </p:nvPr>
        </p:nvSpPr>
        <p:spPr>
          <a:xfrm>
            <a:off x="2343150" y="9182100"/>
            <a:ext cx="2171700" cy="527050"/>
          </a:xfrm>
          <a:prstGeom prst="rect">
            <a:avLst/>
          </a:prstGeom>
        </p:spPr>
        <p:txBody>
          <a:bodyPr vert="horz" wrap="square" lIns="73716" tIns="36858" rIns="73716" bIns="36858" numCol="1" anchor="ctr" anchorCtr="0" compatLnSpc="1">
            <a:prstTxWarp prst="textNoShape">
              <a:avLst/>
            </a:prstTxWarp>
          </a:bodyPr>
          <a:lstStyle>
            <a:lvl1pPr algn="ctr">
              <a:defRPr sz="10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wrap="square" lIns="73716" tIns="36858" rIns="73716" bIns="36858" numCol="1" anchor="ctr" anchorCtr="0" compatLnSpc="1">
            <a:prstTxWarp prst="textNoShape">
              <a:avLst/>
            </a:prstTxWarp>
          </a:bodyPr>
          <a:lstStyle>
            <a:lvl1pPr algn="r">
              <a:defRPr sz="1000">
                <a:solidFill>
                  <a:srgbClr val="898989"/>
                </a:solidFill>
                <a:latin typeface="Calibri" pitchFamily="34" charset="0"/>
              </a:defRPr>
            </a:lvl1pPr>
          </a:lstStyle>
          <a:p>
            <a:fld id="{339BBE9A-1CEA-4CE2-B850-C2BA592E87F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5013" rtl="0" eaLnBrk="0" fontAlgn="base" hangingPunct="0">
        <a:spcBef>
          <a:spcPct val="0"/>
        </a:spcBef>
        <a:spcAft>
          <a:spcPct val="0"/>
        </a:spcAft>
        <a:defRPr sz="3600" kern="1200">
          <a:solidFill>
            <a:schemeClr val="tx1"/>
          </a:solidFill>
          <a:latin typeface="+mj-lt"/>
          <a:ea typeface="+mj-ea"/>
          <a:cs typeface="+mj-cs"/>
        </a:defRPr>
      </a:lvl1pPr>
      <a:lvl2pPr algn="ctr" defTabSz="735013" rtl="0" eaLnBrk="0" fontAlgn="base" hangingPunct="0">
        <a:spcBef>
          <a:spcPct val="0"/>
        </a:spcBef>
        <a:spcAft>
          <a:spcPct val="0"/>
        </a:spcAft>
        <a:defRPr sz="3600">
          <a:solidFill>
            <a:schemeClr val="tx1"/>
          </a:solidFill>
          <a:latin typeface="Calibri" pitchFamily="34" charset="0"/>
        </a:defRPr>
      </a:lvl2pPr>
      <a:lvl3pPr algn="ctr" defTabSz="735013" rtl="0" eaLnBrk="0" fontAlgn="base" hangingPunct="0">
        <a:spcBef>
          <a:spcPct val="0"/>
        </a:spcBef>
        <a:spcAft>
          <a:spcPct val="0"/>
        </a:spcAft>
        <a:defRPr sz="3600">
          <a:solidFill>
            <a:schemeClr val="tx1"/>
          </a:solidFill>
          <a:latin typeface="Calibri" pitchFamily="34" charset="0"/>
        </a:defRPr>
      </a:lvl3pPr>
      <a:lvl4pPr algn="ctr" defTabSz="735013" rtl="0" eaLnBrk="0" fontAlgn="base" hangingPunct="0">
        <a:spcBef>
          <a:spcPct val="0"/>
        </a:spcBef>
        <a:spcAft>
          <a:spcPct val="0"/>
        </a:spcAft>
        <a:defRPr sz="3600">
          <a:solidFill>
            <a:schemeClr val="tx1"/>
          </a:solidFill>
          <a:latin typeface="Calibri" pitchFamily="34" charset="0"/>
        </a:defRPr>
      </a:lvl4pPr>
      <a:lvl5pPr algn="ctr" defTabSz="735013" rtl="0" eaLnBrk="0" fontAlgn="base" hangingPunct="0">
        <a:spcBef>
          <a:spcPct val="0"/>
        </a:spcBef>
        <a:spcAft>
          <a:spcPct val="0"/>
        </a:spcAft>
        <a:defRPr sz="3600">
          <a:solidFill>
            <a:schemeClr val="tx1"/>
          </a:solidFill>
          <a:latin typeface="Calibri" pitchFamily="34" charset="0"/>
        </a:defRPr>
      </a:lvl5pPr>
      <a:lvl6pPr marL="326121" algn="ctr" defTabSz="736036" rtl="0" fontAlgn="base">
        <a:spcBef>
          <a:spcPct val="0"/>
        </a:spcBef>
        <a:spcAft>
          <a:spcPct val="0"/>
        </a:spcAft>
        <a:defRPr sz="3600">
          <a:solidFill>
            <a:schemeClr val="tx1"/>
          </a:solidFill>
          <a:latin typeface="Calibri" pitchFamily="34" charset="0"/>
        </a:defRPr>
      </a:lvl6pPr>
      <a:lvl7pPr marL="652242" algn="ctr" defTabSz="736036" rtl="0" fontAlgn="base">
        <a:spcBef>
          <a:spcPct val="0"/>
        </a:spcBef>
        <a:spcAft>
          <a:spcPct val="0"/>
        </a:spcAft>
        <a:defRPr sz="3600">
          <a:solidFill>
            <a:schemeClr val="tx1"/>
          </a:solidFill>
          <a:latin typeface="Calibri" pitchFamily="34" charset="0"/>
        </a:defRPr>
      </a:lvl7pPr>
      <a:lvl8pPr marL="978362" algn="ctr" defTabSz="736036" rtl="0" fontAlgn="base">
        <a:spcBef>
          <a:spcPct val="0"/>
        </a:spcBef>
        <a:spcAft>
          <a:spcPct val="0"/>
        </a:spcAft>
        <a:defRPr sz="3600">
          <a:solidFill>
            <a:schemeClr val="tx1"/>
          </a:solidFill>
          <a:latin typeface="Calibri" pitchFamily="34" charset="0"/>
        </a:defRPr>
      </a:lvl8pPr>
      <a:lvl9pPr marL="1304483" algn="ctr" defTabSz="736036" rtl="0" fontAlgn="base">
        <a:spcBef>
          <a:spcPct val="0"/>
        </a:spcBef>
        <a:spcAft>
          <a:spcPct val="0"/>
        </a:spcAft>
        <a:defRPr sz="3600">
          <a:solidFill>
            <a:schemeClr val="tx1"/>
          </a:solidFill>
          <a:latin typeface="Calibri" pitchFamily="34" charset="0"/>
        </a:defRPr>
      </a:lvl9pPr>
    </p:titleStyle>
    <p:bodyStyle>
      <a:lvl1pPr marL="276225" indent="-276225" algn="l" defTabSz="735013" rtl="0" eaLnBrk="0" fontAlgn="base" hangingPunct="0">
        <a:spcBef>
          <a:spcPct val="20000"/>
        </a:spcBef>
        <a:spcAft>
          <a:spcPct val="0"/>
        </a:spcAft>
        <a:buFont typeface="Arial" charset="0"/>
        <a:buChar char="•"/>
        <a:defRPr sz="2600" kern="1200">
          <a:solidFill>
            <a:schemeClr val="tx1"/>
          </a:solidFill>
          <a:latin typeface="+mn-lt"/>
          <a:ea typeface="+mn-ea"/>
          <a:cs typeface="+mn-cs"/>
        </a:defRPr>
      </a:lvl1pPr>
      <a:lvl2pPr marL="596900" indent="-228600" algn="l" defTabSz="735013" rtl="0" eaLnBrk="0" fontAlgn="base" hangingPunct="0">
        <a:spcBef>
          <a:spcPct val="20000"/>
        </a:spcBef>
        <a:spcAft>
          <a:spcPct val="0"/>
        </a:spcAft>
        <a:buFont typeface="Arial" charset="0"/>
        <a:buChar char="–"/>
        <a:defRPr sz="2300" kern="1200">
          <a:solidFill>
            <a:schemeClr val="tx1"/>
          </a:solidFill>
          <a:latin typeface="+mn-lt"/>
          <a:ea typeface="+mn-ea"/>
          <a:cs typeface="+mn-cs"/>
        </a:defRPr>
      </a:lvl2pPr>
      <a:lvl3pPr marL="919163" indent="-182563" algn="l" defTabSz="7350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3pPr>
      <a:lvl4pPr marL="1289050" indent="-182563" algn="l" defTabSz="735013"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1657350" indent="-182563" algn="l" defTabSz="735013"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027199" indent="-184291" algn="l" defTabSz="737163"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395781" indent="-184291" algn="l" defTabSz="737163"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64363" indent="-184291" algn="l" defTabSz="737163"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132944" indent="-184291" algn="l" defTabSz="737163"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737163" rtl="0" eaLnBrk="1" latinLnBrk="0" hangingPunct="1">
        <a:defRPr sz="1400" kern="1200">
          <a:solidFill>
            <a:schemeClr val="tx1"/>
          </a:solidFill>
          <a:latin typeface="+mn-lt"/>
          <a:ea typeface="+mn-ea"/>
          <a:cs typeface="+mn-cs"/>
        </a:defRPr>
      </a:lvl1pPr>
      <a:lvl2pPr marL="368581" algn="l" defTabSz="737163" rtl="0" eaLnBrk="1" latinLnBrk="0" hangingPunct="1">
        <a:defRPr sz="1400" kern="1200">
          <a:solidFill>
            <a:schemeClr val="tx1"/>
          </a:solidFill>
          <a:latin typeface="+mn-lt"/>
          <a:ea typeface="+mn-ea"/>
          <a:cs typeface="+mn-cs"/>
        </a:defRPr>
      </a:lvl2pPr>
      <a:lvl3pPr marL="737163" algn="l" defTabSz="737163" rtl="0" eaLnBrk="1" latinLnBrk="0" hangingPunct="1">
        <a:defRPr sz="1400" kern="1200">
          <a:solidFill>
            <a:schemeClr val="tx1"/>
          </a:solidFill>
          <a:latin typeface="+mn-lt"/>
          <a:ea typeface="+mn-ea"/>
          <a:cs typeface="+mn-cs"/>
        </a:defRPr>
      </a:lvl3pPr>
      <a:lvl4pPr marL="1105745" algn="l" defTabSz="737163" rtl="0" eaLnBrk="1" latinLnBrk="0" hangingPunct="1">
        <a:defRPr sz="1400" kern="1200">
          <a:solidFill>
            <a:schemeClr val="tx1"/>
          </a:solidFill>
          <a:latin typeface="+mn-lt"/>
          <a:ea typeface="+mn-ea"/>
          <a:cs typeface="+mn-cs"/>
        </a:defRPr>
      </a:lvl4pPr>
      <a:lvl5pPr marL="1474327" algn="l" defTabSz="737163" rtl="0" eaLnBrk="1" latinLnBrk="0" hangingPunct="1">
        <a:defRPr sz="1400" kern="1200">
          <a:solidFill>
            <a:schemeClr val="tx1"/>
          </a:solidFill>
          <a:latin typeface="+mn-lt"/>
          <a:ea typeface="+mn-ea"/>
          <a:cs typeface="+mn-cs"/>
        </a:defRPr>
      </a:lvl5pPr>
      <a:lvl6pPr marL="1842908" algn="l" defTabSz="737163" rtl="0" eaLnBrk="1" latinLnBrk="0" hangingPunct="1">
        <a:defRPr sz="1400" kern="1200">
          <a:solidFill>
            <a:schemeClr val="tx1"/>
          </a:solidFill>
          <a:latin typeface="+mn-lt"/>
          <a:ea typeface="+mn-ea"/>
          <a:cs typeface="+mn-cs"/>
        </a:defRPr>
      </a:lvl6pPr>
      <a:lvl7pPr marL="2211490" algn="l" defTabSz="737163" rtl="0" eaLnBrk="1" latinLnBrk="0" hangingPunct="1">
        <a:defRPr sz="1400" kern="1200">
          <a:solidFill>
            <a:schemeClr val="tx1"/>
          </a:solidFill>
          <a:latin typeface="+mn-lt"/>
          <a:ea typeface="+mn-ea"/>
          <a:cs typeface="+mn-cs"/>
        </a:defRPr>
      </a:lvl7pPr>
      <a:lvl8pPr marL="2580072" algn="l" defTabSz="737163" rtl="0" eaLnBrk="1" latinLnBrk="0" hangingPunct="1">
        <a:defRPr sz="1400" kern="1200">
          <a:solidFill>
            <a:schemeClr val="tx1"/>
          </a:solidFill>
          <a:latin typeface="+mn-lt"/>
          <a:ea typeface="+mn-ea"/>
          <a:cs typeface="+mn-cs"/>
        </a:defRPr>
      </a:lvl8pPr>
      <a:lvl9pPr marL="2948654" algn="l" defTabSz="737163"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4"/>
          <p:cNvSpPr txBox="1">
            <a:spLocks/>
          </p:cNvSpPr>
          <p:nvPr/>
        </p:nvSpPr>
        <p:spPr>
          <a:xfrm>
            <a:off x="1600200" y="65088"/>
            <a:ext cx="5257800" cy="260350"/>
          </a:xfrm>
          <a:prstGeom prst="rect">
            <a:avLst/>
          </a:prstGeom>
          <a:noFill/>
          <a:ln w="12700" cap="sq" cmpd="sng" algn="ctr">
            <a:noFill/>
            <a:prstDash val="solid"/>
          </a:ln>
        </p:spPr>
        <p:txBody>
          <a:bodyPr lIns="71701" tIns="35850" rIns="71701" bIns="35850" anchor="b"/>
          <a:lstStyle/>
          <a:p>
            <a:pPr algn="ctr" defTabSz="717009" fontAlgn="auto">
              <a:spcBef>
                <a:spcPts val="455"/>
              </a:spcBef>
              <a:spcAft>
                <a:spcPts val="0"/>
              </a:spcAft>
              <a:buClr>
                <a:schemeClr val="accent1"/>
              </a:buClr>
              <a:buSzPct val="85000"/>
              <a:defRPr/>
            </a:pPr>
            <a:r>
              <a:rPr lang="en-US" sz="1050" b="1" dirty="0">
                <a:solidFill>
                  <a:schemeClr val="accent3">
                    <a:lumMod val="50000"/>
                  </a:schemeClr>
                </a:solidFill>
                <a:latin typeface="+mj-lt"/>
                <a:ea typeface="+mj-ea"/>
                <a:cs typeface="+mj-cs"/>
              </a:rPr>
              <a:t>Research Center for Genetic Engineering and Biotechnology “Georgi D. Efremov”, MASA</a:t>
            </a:r>
            <a:endParaRPr lang="mk-MK" sz="1050" b="1" dirty="0">
              <a:solidFill>
                <a:schemeClr val="accent3">
                  <a:lumMod val="50000"/>
                </a:schemeClr>
              </a:solidFill>
              <a:latin typeface="+mj-lt"/>
              <a:ea typeface="+mj-ea"/>
              <a:cs typeface="+mj-cs"/>
            </a:endParaRPr>
          </a:p>
        </p:txBody>
      </p:sp>
      <p:sp>
        <p:nvSpPr>
          <p:cNvPr id="2055" name="TextBox 9"/>
          <p:cNvSpPr txBox="1">
            <a:spLocks noChangeArrowheads="1"/>
          </p:cNvSpPr>
          <p:nvPr/>
        </p:nvSpPr>
        <p:spPr bwMode="auto">
          <a:xfrm>
            <a:off x="77787" y="6344881"/>
            <a:ext cx="3198813" cy="2189519"/>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Advantages over conventional methods</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microbial identification by MALDI-TOF/SARAMIS offers significant advantages over conventional microbiological (morphological, immunological, biochemical) and molecular identification (PCR, sequencing). This method is simple, fast, high-throughput and offers: </a:t>
            </a:r>
          </a:p>
          <a:p>
            <a:pPr marL="180975" indent="-180975" algn="just">
              <a:buFont typeface="Wingdings" pitchFamily="2" charset="2"/>
              <a:buChar char="Ø"/>
            </a:pPr>
            <a:r>
              <a:rPr lang="en-US" sz="900" dirty="0" smtClean="0">
                <a:latin typeface="Tahoma" pitchFamily="34" charset="0"/>
                <a:cs typeface="Tahoma" pitchFamily="34" charset="0"/>
              </a:rPr>
              <a:t>Safe and reliable identification down to species level</a:t>
            </a:r>
          </a:p>
          <a:p>
            <a:pPr marL="180975" indent="-180975" algn="just">
              <a:buFont typeface="Wingdings" pitchFamily="2" charset="2"/>
              <a:buChar char="Ø"/>
            </a:pPr>
            <a:r>
              <a:rPr lang="en-US" sz="900" dirty="0" smtClean="0">
                <a:latin typeface="Tahoma" pitchFamily="34" charset="0"/>
                <a:cs typeface="Tahoma" pitchFamily="34" charset="0"/>
              </a:rPr>
              <a:t>Identical processing of all microorganisms</a:t>
            </a:r>
          </a:p>
          <a:p>
            <a:pPr marL="180975" indent="-180975" algn="just">
              <a:buFont typeface="Wingdings" pitchFamily="2" charset="2"/>
              <a:buChar char="Ø"/>
            </a:pPr>
            <a:r>
              <a:rPr lang="en-US" sz="900" dirty="0" smtClean="0">
                <a:latin typeface="Tahoma" pitchFamily="34" charset="0"/>
                <a:cs typeface="Tahoma" pitchFamily="34" charset="0"/>
              </a:rPr>
              <a:t>Applicable for all microorganisms grown on agar plates</a:t>
            </a:r>
          </a:p>
          <a:p>
            <a:pPr marL="180975" indent="-180975" algn="just">
              <a:buFont typeface="Wingdings" pitchFamily="2" charset="2"/>
              <a:buChar char="Ø"/>
            </a:pPr>
            <a:r>
              <a:rPr lang="en-US" sz="900" dirty="0" smtClean="0">
                <a:latin typeface="Tahoma" pitchFamily="34" charset="0"/>
                <a:cs typeface="Tahoma" pitchFamily="34" charset="0"/>
              </a:rPr>
              <a:t>Takes only 2 min from colony picking to result or up to       one hundred individual measurements or identifications per hour. </a:t>
            </a:r>
          </a:p>
          <a:p>
            <a:pPr marL="180975" indent="-180975" algn="just">
              <a:buFont typeface="Wingdings" pitchFamily="2" charset="2"/>
              <a:buChar char="Ø"/>
            </a:pPr>
            <a:r>
              <a:rPr lang="en-US" sz="900" dirty="0" smtClean="0">
                <a:latin typeface="Tahoma" pitchFamily="34" charset="0"/>
                <a:cs typeface="Tahoma" pitchFamily="34" charset="0"/>
              </a:rPr>
              <a:t>The detection limit for the MALDI-TOF MS analysis was determined to be below 100 cells. </a:t>
            </a:r>
            <a:endParaRPr lang="en-US" sz="900" b="1" dirty="0">
              <a:latin typeface="Tahoma" pitchFamily="34" charset="0"/>
              <a:cs typeface="Tahoma" pitchFamily="34" charset="0"/>
            </a:endParaRPr>
          </a:p>
        </p:txBody>
      </p:sp>
      <p:sp>
        <p:nvSpPr>
          <p:cNvPr id="2056" name="TextBox 10"/>
          <p:cNvSpPr txBox="1">
            <a:spLocks noChangeArrowheads="1"/>
          </p:cNvSpPr>
          <p:nvPr/>
        </p:nvSpPr>
        <p:spPr bwMode="auto">
          <a:xfrm>
            <a:off x="3581400" y="6600776"/>
            <a:ext cx="3200400" cy="943024"/>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Material for testing</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bacteria, yeast and fungi can be grown on standard agar plates. All standard media can be used for growing the microorganisms. The incubation times from 16-48 h is preferable for analysis.</a:t>
            </a:r>
          </a:p>
        </p:txBody>
      </p:sp>
      <p:sp>
        <p:nvSpPr>
          <p:cNvPr id="2058" name="TextBox 14"/>
          <p:cNvSpPr txBox="1">
            <a:spLocks noChangeArrowheads="1"/>
          </p:cNvSpPr>
          <p:nvPr/>
        </p:nvSpPr>
        <p:spPr bwMode="auto">
          <a:xfrm>
            <a:off x="76200" y="3950415"/>
            <a:ext cx="3162300" cy="2374185"/>
          </a:xfrm>
          <a:prstGeom prst="rect">
            <a:avLst/>
          </a:prstGeom>
          <a:noFill/>
          <a:ln w="9525">
            <a:noFill/>
            <a:miter lim="800000"/>
            <a:headEnd/>
            <a:tailEnd/>
          </a:ln>
        </p:spPr>
        <p:txBody>
          <a:bodyPr wrap="square" lIns="65224" tIns="32612" rIns="65224" bIns="32612">
            <a:spAutoFit/>
          </a:bodyPr>
          <a:lstStyle/>
          <a:p>
            <a:pPr algn="just"/>
            <a:r>
              <a:rPr lang="en-US" sz="1200" b="1" dirty="0" smtClean="0">
                <a:latin typeface="Tahoma" pitchFamily="34" charset="0"/>
                <a:cs typeface="Tahoma" pitchFamily="34" charset="0"/>
              </a:rPr>
              <a:t>SARAMIS database</a:t>
            </a:r>
          </a:p>
          <a:p>
            <a:pPr algn="just"/>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SARAMIS™ microorganism identification is done by so called </a:t>
            </a:r>
            <a:r>
              <a:rPr lang="en-US" sz="900" dirty="0" err="1" smtClean="0">
                <a:latin typeface="Tahoma" pitchFamily="34" charset="0"/>
                <a:cs typeface="Tahoma" pitchFamily="34" charset="0"/>
              </a:rPr>
              <a:t>SuperSpectra</a:t>
            </a:r>
            <a:r>
              <a:rPr lang="en-US" sz="900" dirty="0" smtClean="0">
                <a:latin typeface="Tahoma" pitchFamily="34" charset="0"/>
                <a:cs typeface="Tahoma" pitchFamily="34" charset="0"/>
              </a:rPr>
              <a:t>™. The </a:t>
            </a:r>
            <a:r>
              <a:rPr lang="en-US" sz="900" dirty="0" err="1" smtClean="0">
                <a:latin typeface="Tahoma" pitchFamily="34" charset="0"/>
                <a:cs typeface="Tahoma" pitchFamily="34" charset="0"/>
              </a:rPr>
              <a:t>SuperSpectra</a:t>
            </a:r>
            <a:r>
              <a:rPr lang="en-US" sz="900" dirty="0" smtClean="0">
                <a:latin typeface="Tahoma" pitchFamily="34" charset="0"/>
                <a:cs typeface="Tahoma" pitchFamily="34" charset="0"/>
              </a:rPr>
              <a:t>™ are generated based on measurements of well known microorganisms and contain sets of genus, species and strain biomarkers which are characteristic for the respective group of microorganisms. </a:t>
            </a:r>
          </a:p>
          <a:p>
            <a:pPr algn="just"/>
            <a:r>
              <a:rPr lang="en-US" sz="900" dirty="0" smtClean="0">
                <a:latin typeface="Tahoma" pitchFamily="34" charset="0"/>
                <a:cs typeface="Tahoma" pitchFamily="34" charset="0"/>
              </a:rPr>
              <a:t>The first SARAMIS™ database included spectra of more than 2.000 species and 500 genera. Since the beginning in 1999, more than 2.800 Super Spectra for microorganism identification are available today. The list of the microorganisms that can be identified using SARAMIS is available at </a:t>
            </a:r>
            <a:r>
              <a:rPr lang="en-US" sz="900" b="1" dirty="0" smtClean="0">
                <a:solidFill>
                  <a:srgbClr val="0070C0"/>
                </a:solidFill>
                <a:latin typeface="Tahoma" pitchFamily="34" charset="0"/>
                <a:cs typeface="Tahoma" pitchFamily="34" charset="0"/>
              </a:rPr>
              <a:t>http://www.anagnostec.eu/products-services/reference-databases.html</a:t>
            </a:r>
            <a:r>
              <a:rPr lang="en-US" sz="900" dirty="0" smtClean="0">
                <a:latin typeface="Tahoma" pitchFamily="34" charset="0"/>
                <a:cs typeface="Tahoma" pitchFamily="34" charset="0"/>
              </a:rPr>
              <a:t>. Extensions of the database are carried out regularly.</a:t>
            </a:r>
            <a:endParaRPr lang="en-US" sz="900" dirty="0">
              <a:latin typeface="Tahoma" pitchFamily="34" charset="0"/>
              <a:cs typeface="Tahoma" pitchFamily="34" charset="0"/>
            </a:endParaRPr>
          </a:p>
        </p:txBody>
      </p:sp>
      <p:graphicFrame>
        <p:nvGraphicFramePr>
          <p:cNvPr id="16" name="Content Placeholder 10"/>
          <p:cNvGraphicFramePr>
            <a:graphicFrameLocks/>
          </p:cNvGraphicFramePr>
          <p:nvPr/>
        </p:nvGraphicFramePr>
        <p:xfrm>
          <a:off x="3581400" y="7772991"/>
          <a:ext cx="3181350" cy="609009"/>
        </p:xfrm>
        <a:graphic>
          <a:graphicData uri="http://schemas.openxmlformats.org/drawingml/2006/table">
            <a:tbl>
              <a:tblPr>
                <a:tableStyleId>{69CF1AB2-1976-4502-BF36-3FF5EA218861}</a:tableStyleId>
              </a:tblPr>
              <a:tblGrid>
                <a:gridCol w="2362201"/>
                <a:gridCol w="819149"/>
              </a:tblGrid>
              <a:tr h="2911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b="1" dirty="0" smtClean="0">
                          <a:solidFill>
                            <a:schemeClr val="bg1"/>
                          </a:solidFill>
                        </a:rPr>
                        <a:t>Microbial identification by MALDI-TOF/</a:t>
                      </a:r>
                      <a:r>
                        <a:rPr lang="en-US" sz="1100" b="1" dirty="0" err="1" smtClean="0">
                          <a:solidFill>
                            <a:schemeClr val="bg1"/>
                          </a:solidFill>
                        </a:rPr>
                        <a:t>Saramis</a:t>
                      </a:r>
                      <a:r>
                        <a:rPr lang="en-US" sz="1100" b="1" baseline="0" dirty="0" smtClean="0">
                          <a:solidFill>
                            <a:schemeClr val="bg1"/>
                          </a:solidFill>
                        </a:rPr>
                        <a:t> </a:t>
                      </a:r>
                      <a:r>
                        <a:rPr lang="en-US" sz="1100" b="1" dirty="0" smtClean="0">
                          <a:solidFill>
                            <a:schemeClr val="bg1"/>
                          </a:solidFill>
                        </a:rPr>
                        <a:t>at RCGEB</a:t>
                      </a:r>
                      <a:endParaRPr kumimoji="0" lang="en-US" sz="1100" b="1" i="0" u="none" strike="noStrike" cap="none" normalizeH="0" baseline="0" dirty="0" smtClean="0">
                        <a:ln>
                          <a:noFill/>
                        </a:ln>
                        <a:solidFill>
                          <a:schemeClr val="bg1"/>
                        </a:solidFill>
                        <a:effectLst/>
                        <a:latin typeface="Tahoma" pitchFamily="34" charset="0"/>
                        <a:ea typeface="Tahoma" pitchFamily="34" charset="0"/>
                        <a:cs typeface="Tahoma" pitchFamily="34" charset="0"/>
                      </a:endParaRPr>
                    </a:p>
                  </a:txBody>
                  <a:tcPr marL="58190" marR="58190" marT="0" marB="0" anchor="ctr" horzOverflow="overflow">
                    <a:solidFill>
                      <a:schemeClr val="accent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u="none" strike="noStrike" cap="none" normalizeH="0" baseline="0" dirty="0" smtClean="0">
                          <a:ln>
                            <a:noFill/>
                          </a:ln>
                          <a:solidFill>
                            <a:schemeClr val="bg1"/>
                          </a:solidFill>
                          <a:effectLst/>
                        </a:rPr>
                        <a:t>Price </a:t>
                      </a:r>
                      <a:r>
                        <a:rPr kumimoji="0" lang="mk-MK" sz="1100" b="1" u="none" strike="noStrike" cap="none" normalizeH="0" baseline="0" dirty="0" smtClean="0">
                          <a:ln>
                            <a:noFill/>
                          </a:ln>
                          <a:solidFill>
                            <a:schemeClr val="bg1"/>
                          </a:solidFill>
                          <a:effectLst/>
                        </a:rPr>
                        <a:t>(МКД)</a:t>
                      </a:r>
                      <a:endParaRPr kumimoji="0" lang="en-US" sz="1100" b="1" i="0" u="none" strike="noStrike" cap="none" normalizeH="0" baseline="0" dirty="0" smtClean="0">
                        <a:ln>
                          <a:noFill/>
                        </a:ln>
                        <a:solidFill>
                          <a:schemeClr val="bg1"/>
                        </a:solidFill>
                        <a:effectLst/>
                        <a:latin typeface="+mn-lt"/>
                        <a:cs typeface="Arial" charset="0"/>
                      </a:endParaRPr>
                    </a:p>
                  </a:txBody>
                  <a:tcPr marL="58190" marR="58190" marT="0" marB="0" anchor="ctr" horzOverflow="overflow">
                    <a:solidFill>
                      <a:schemeClr val="accent1">
                        <a:lumMod val="50000"/>
                      </a:schemeClr>
                    </a:solidFill>
                  </a:tcPr>
                </a:tc>
              </a:tr>
              <a:tr h="2737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u="none" strike="noStrike" cap="none" normalizeH="0" baseline="0" dirty="0" smtClean="0">
                          <a:ln>
                            <a:noFill/>
                          </a:ln>
                          <a:solidFill>
                            <a:schemeClr val="tx1"/>
                          </a:solidFill>
                          <a:effectLst/>
                        </a:rPr>
                        <a:t>Identification of 1 strain </a:t>
                      </a:r>
                      <a:endParaRPr kumimoji="0" lang="en-US" sz="105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58190" marR="58190" marT="0" marB="0" anchor="ctr" horzOverflow="overflow">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50" b="1" u="none" strike="noStrike" cap="none" normalizeH="0" baseline="0" dirty="0" smtClean="0">
                          <a:ln>
                            <a:noFill/>
                          </a:ln>
                          <a:solidFill>
                            <a:schemeClr val="tx1"/>
                          </a:solidFill>
                          <a:effectLst/>
                        </a:rPr>
                        <a:t>700</a:t>
                      </a:r>
                      <a:endParaRPr kumimoji="0" lang="en-US" sz="105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58190" marR="58190" marT="0" marB="0" anchor="ctr" horzOverflow="overflow">
                    <a:solidFill>
                      <a:schemeClr val="accent3">
                        <a:lumMod val="20000"/>
                        <a:lumOff val="80000"/>
                      </a:schemeClr>
                    </a:solidFill>
                  </a:tcPr>
                </a:tc>
              </a:tr>
            </a:tbl>
          </a:graphicData>
        </a:graphic>
      </p:graphicFrame>
      <p:sp>
        <p:nvSpPr>
          <p:cNvPr id="18" name="Content Placeholder 7"/>
          <p:cNvSpPr txBox="1">
            <a:spLocks/>
          </p:cNvSpPr>
          <p:nvPr/>
        </p:nvSpPr>
        <p:spPr>
          <a:xfrm>
            <a:off x="76200" y="8763000"/>
            <a:ext cx="6705600" cy="1066800"/>
          </a:xfrm>
          <a:prstGeom prst="rect">
            <a:avLst/>
          </a:prstGeom>
        </p:spPr>
        <p:txBody>
          <a:bodyPr lIns="71701" tIns="35850" rIns="71701" bIns="35850"/>
          <a:lstStyle/>
          <a:p>
            <a:pPr algn="just" defTabSz="806635" fontAlgn="auto">
              <a:spcBef>
                <a:spcPts val="0"/>
              </a:spcBef>
              <a:spcAft>
                <a:spcPts val="471"/>
              </a:spcAft>
              <a:defRPr/>
            </a:pPr>
            <a:r>
              <a:rPr lang="en-US" sz="900" b="1" dirty="0">
                <a:effectLst>
                  <a:outerShdw blurRad="38100" dist="38100" dir="2700000" algn="tl">
                    <a:srgbClr val="C0C0C0"/>
                  </a:outerShdw>
                </a:effectLst>
                <a:latin typeface="Tahoma" pitchFamily="34" charset="0"/>
                <a:ea typeface="Tahoma" pitchFamily="34" charset="0"/>
                <a:cs typeface="Tahoma" pitchFamily="34" charset="0"/>
              </a:rPr>
              <a:t>Literature</a:t>
            </a:r>
            <a:r>
              <a:rPr lang="mk-MK" sz="900" b="1" dirty="0" smtClean="0">
                <a:effectLst>
                  <a:outerShdw blurRad="38100" dist="38100" dir="2700000" algn="tl">
                    <a:srgbClr val="C0C0C0"/>
                  </a:outerShdw>
                </a:effectLst>
                <a:latin typeface="Tahoma" pitchFamily="34" charset="0"/>
                <a:ea typeface="Tahoma" pitchFamily="34" charset="0"/>
                <a:cs typeface="Tahoma" pitchFamily="34" charset="0"/>
              </a:rPr>
              <a:t>:</a:t>
            </a:r>
            <a:endParaRPr lang="en-US" sz="900" b="1" dirty="0" smtClean="0">
              <a:effectLst>
                <a:outerShdw blurRad="38100" dist="38100" dir="2700000" algn="tl">
                  <a:srgbClr val="C0C0C0"/>
                </a:outerShdw>
              </a:effectLst>
              <a:latin typeface="Tahoma" pitchFamily="34" charset="0"/>
              <a:ea typeface="Tahoma" pitchFamily="34" charset="0"/>
              <a:cs typeface="Tahoma" pitchFamily="34" charset="0"/>
            </a:endParaRPr>
          </a:p>
          <a:p>
            <a:pPr marL="342900" indent="-342900" algn="just" defTabSz="806635" fontAlgn="auto">
              <a:spcBef>
                <a:spcPts val="0"/>
              </a:spcBef>
              <a:spcAft>
                <a:spcPts val="471"/>
              </a:spcAft>
              <a:buFont typeface="+mj-lt"/>
              <a:buAutoNum type="arabicPeriod"/>
              <a:defRPr/>
            </a:pPr>
            <a:r>
              <a:rPr lang="en-US" sz="800" dirty="0" err="1" smtClean="0">
                <a:latin typeface="Tahoma" pitchFamily="34" charset="0"/>
                <a:ea typeface="Tahoma" pitchFamily="34" charset="0"/>
                <a:cs typeface="Tahoma" pitchFamily="34" charset="0"/>
              </a:rPr>
              <a:t>Claydon</a:t>
            </a:r>
            <a:r>
              <a:rPr lang="en-US" sz="800" dirty="0" smtClean="0">
                <a:latin typeface="Tahoma" pitchFamily="34" charset="0"/>
                <a:ea typeface="Tahoma" pitchFamily="34" charset="0"/>
                <a:cs typeface="Tahoma" pitchFamily="34" charset="0"/>
              </a:rPr>
              <a:t> MA, Davey SN, Edwards-Jones V, Gordon DB. (1996) The rapid identification of intact microorganisms using mass spectrometry. Nat </a:t>
            </a:r>
            <a:r>
              <a:rPr lang="en-US" sz="800" dirty="0" err="1" smtClean="0">
                <a:latin typeface="Tahoma" pitchFamily="34" charset="0"/>
                <a:ea typeface="Tahoma" pitchFamily="34" charset="0"/>
                <a:cs typeface="Tahoma" pitchFamily="34" charset="0"/>
              </a:rPr>
              <a:t>Biotechnol</a:t>
            </a:r>
            <a:r>
              <a:rPr lang="en-US" sz="800" dirty="0" smtClean="0">
                <a:latin typeface="Tahoma" pitchFamily="34" charset="0"/>
                <a:ea typeface="Tahoma" pitchFamily="34" charset="0"/>
                <a:cs typeface="Tahoma" pitchFamily="34" charset="0"/>
              </a:rPr>
              <a:t> 14: 1584–1586</a:t>
            </a:r>
          </a:p>
          <a:p>
            <a:pPr marL="342900" indent="-342900" algn="just" defTabSz="806635" fontAlgn="auto">
              <a:spcBef>
                <a:spcPts val="0"/>
              </a:spcBef>
              <a:spcAft>
                <a:spcPts val="471"/>
              </a:spcAft>
              <a:buFont typeface="+mj-lt"/>
              <a:buAutoNum type="arabicPeriod"/>
              <a:defRPr/>
            </a:pPr>
            <a:r>
              <a:rPr lang="de-DE" sz="800" dirty="0" smtClean="0">
                <a:latin typeface="Tahoma" pitchFamily="34" charset="0"/>
                <a:ea typeface="Tahoma" pitchFamily="34" charset="0"/>
                <a:cs typeface="Tahoma" pitchFamily="34" charset="0"/>
              </a:rPr>
              <a:t>Giebel R, Worden C, Rust SM, Kleinheinz GT, Robbins M, Sandrin TR. (2010) </a:t>
            </a:r>
            <a:r>
              <a:rPr lang="en-US" sz="800" dirty="0" smtClean="0">
                <a:latin typeface="Tahoma" pitchFamily="34" charset="0"/>
                <a:ea typeface="Tahoma" pitchFamily="34" charset="0"/>
                <a:cs typeface="Tahoma" pitchFamily="34" charset="0"/>
              </a:rPr>
              <a:t>Microbial fingerprinting using matrix-assisted laser desorption ionization time-of-flight mass spectrometry (MALDI-TOF MS) applications and challenges. Adv </a:t>
            </a:r>
            <a:r>
              <a:rPr lang="en-US" sz="800" dirty="0" err="1" smtClean="0">
                <a:latin typeface="Tahoma" pitchFamily="34" charset="0"/>
                <a:ea typeface="Tahoma" pitchFamily="34" charset="0"/>
                <a:cs typeface="Tahoma" pitchFamily="34" charset="0"/>
              </a:rPr>
              <a:t>Appl</a:t>
            </a:r>
            <a:r>
              <a:rPr lang="en-US" sz="80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Microbiol</a:t>
            </a:r>
            <a:r>
              <a:rPr lang="en-US" sz="800" dirty="0" smtClean="0">
                <a:latin typeface="Tahoma" pitchFamily="34" charset="0"/>
                <a:ea typeface="Tahoma" pitchFamily="34" charset="0"/>
                <a:cs typeface="Tahoma" pitchFamily="34" charset="0"/>
              </a:rPr>
              <a:t>. 71:149-84.</a:t>
            </a:r>
            <a:endParaRPr lang="en-US" sz="800" dirty="0">
              <a:latin typeface="Tahoma" pitchFamily="34" charset="0"/>
              <a:ea typeface="Tahoma" pitchFamily="34" charset="0"/>
              <a:cs typeface="Tahoma" pitchFamily="34" charset="0"/>
            </a:endParaRPr>
          </a:p>
        </p:txBody>
      </p:sp>
      <p:sp>
        <p:nvSpPr>
          <p:cNvPr id="2076" name="TextBox 11"/>
          <p:cNvSpPr txBox="1">
            <a:spLocks noChangeArrowheads="1"/>
          </p:cNvSpPr>
          <p:nvPr/>
        </p:nvSpPr>
        <p:spPr bwMode="auto">
          <a:xfrm>
            <a:off x="3581400" y="4191591"/>
            <a:ext cx="3200400" cy="2374185"/>
          </a:xfrm>
          <a:prstGeom prst="rect">
            <a:avLst/>
          </a:prstGeom>
          <a:noFill/>
          <a:ln w="9525">
            <a:noFill/>
            <a:miter lim="800000"/>
            <a:headEnd/>
            <a:tailEnd/>
          </a:ln>
        </p:spPr>
        <p:txBody>
          <a:bodyPr wrap="square" lIns="65224" tIns="32612" rIns="65224" bIns="32612">
            <a:spAutoFit/>
          </a:bodyPr>
          <a:lstStyle/>
          <a:p>
            <a:r>
              <a:rPr lang="en-US" sz="1200" b="1" dirty="0">
                <a:latin typeface="Tahoma" pitchFamily="34" charset="0"/>
                <a:cs typeface="Tahoma" pitchFamily="34" charset="0"/>
              </a:rPr>
              <a:t>Analysis method performed at </a:t>
            </a:r>
            <a:r>
              <a:rPr lang="en-US" sz="1200" b="1" dirty="0" smtClean="0">
                <a:latin typeface="Tahoma" pitchFamily="34" charset="0"/>
                <a:cs typeface="Tahoma" pitchFamily="34" charset="0"/>
              </a:rPr>
              <a:t>RCGEB</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analysis at RCGEB starts with selection of a single cell colony (or small amount of cells if grown on liquid media) and transfer to the MALDI target. The cells are transferred directly on the target and </a:t>
            </a:r>
            <a:r>
              <a:rPr lang="en-US" sz="900" dirty="0" err="1" smtClean="0">
                <a:latin typeface="Tahoma" pitchFamily="34" charset="0"/>
                <a:cs typeface="Tahoma" pitchFamily="34" charset="0"/>
              </a:rPr>
              <a:t>immobilised</a:t>
            </a:r>
            <a:r>
              <a:rPr lang="en-US" sz="900" dirty="0" smtClean="0">
                <a:latin typeface="Tahoma" pitchFamily="34" charset="0"/>
                <a:cs typeface="Tahoma" pitchFamily="34" charset="0"/>
              </a:rPr>
              <a:t> with addition of 1 µl matrix (40 mg/ml </a:t>
            </a:r>
            <a:r>
              <a:rPr lang="el-GR" sz="900" dirty="0" smtClean="0">
                <a:latin typeface="Tahoma" pitchFamily="34" charset="0"/>
                <a:cs typeface="Tahoma" pitchFamily="34" charset="0"/>
              </a:rPr>
              <a:t>α-</a:t>
            </a:r>
            <a:r>
              <a:rPr lang="en-US" sz="900" dirty="0" smtClean="0">
                <a:latin typeface="Tahoma" pitchFamily="34" charset="0"/>
                <a:cs typeface="Tahoma" pitchFamily="34" charset="0"/>
              </a:rPr>
              <a:t>Cyano-4-hydroxycinnamic acid (CHCA) in water/</a:t>
            </a:r>
            <a:r>
              <a:rPr lang="en-US" sz="900" dirty="0" err="1" smtClean="0">
                <a:latin typeface="Tahoma" pitchFamily="34" charset="0"/>
                <a:cs typeface="Tahoma" pitchFamily="34" charset="0"/>
              </a:rPr>
              <a:t>acetonitrile</a:t>
            </a:r>
            <a:r>
              <a:rPr lang="en-US" sz="900" dirty="0" smtClean="0">
                <a:latin typeface="Tahoma" pitchFamily="34" charset="0"/>
                <a:cs typeface="Tahoma" pitchFamily="34" charset="0"/>
              </a:rPr>
              <a:t>/ethanol (1:1:1) with 0.03% </a:t>
            </a:r>
            <a:r>
              <a:rPr lang="en-US" sz="900" dirty="0" err="1" smtClean="0">
                <a:latin typeface="Tahoma" pitchFamily="34" charset="0"/>
                <a:cs typeface="Tahoma" pitchFamily="34" charset="0"/>
              </a:rPr>
              <a:t>trifluoroacetic</a:t>
            </a:r>
            <a:r>
              <a:rPr lang="en-US" sz="900" dirty="0" smtClean="0">
                <a:latin typeface="Tahoma" pitchFamily="34" charset="0"/>
                <a:cs typeface="Tahoma" pitchFamily="34" charset="0"/>
              </a:rPr>
              <a:t> acid. The mass spectra is obtained using linear mode of the MALDI-TOF-TOF mass spectrometer with data acquisition range from m/z = 2.000 to 20.000. After smoothing, baseline correction and peak detection steps peak lists are transferred directly to the SARAMIS software. In SARAMIS software the pattern is analyzed with comparison function against the SARAMIS database and the unknown isolate is identified.</a:t>
            </a:r>
            <a:endParaRPr lang="en-US" sz="900" dirty="0">
              <a:latin typeface="Tahoma" pitchFamily="34" charset="0"/>
              <a:cs typeface="Tahoma" pitchFamily="34" charset="0"/>
            </a:endParaRPr>
          </a:p>
        </p:txBody>
      </p:sp>
      <p:sp>
        <p:nvSpPr>
          <p:cNvPr id="15" name="TextBox 9"/>
          <p:cNvSpPr txBox="1">
            <a:spLocks noChangeArrowheads="1"/>
          </p:cNvSpPr>
          <p:nvPr/>
        </p:nvSpPr>
        <p:spPr bwMode="auto">
          <a:xfrm>
            <a:off x="77787" y="1650514"/>
            <a:ext cx="3198813" cy="2235686"/>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What is MALDI-TOF/</a:t>
            </a:r>
            <a:r>
              <a:rPr lang="en-US" sz="1200" b="1" dirty="0" err="1" smtClean="0">
                <a:latin typeface="Tahoma" pitchFamily="34" charset="0"/>
                <a:cs typeface="Tahoma" pitchFamily="34" charset="0"/>
              </a:rPr>
              <a:t>Saramis</a:t>
            </a:r>
            <a:r>
              <a:rPr lang="en-US" sz="1200" b="1" dirty="0" smtClean="0">
                <a:latin typeface="Tahoma" pitchFamily="34" charset="0"/>
                <a:cs typeface="Tahoma" pitchFamily="34" charset="0"/>
              </a:rPr>
              <a:t>?</a:t>
            </a:r>
          </a:p>
          <a:p>
            <a:endParaRPr lang="en-US" sz="900" b="1" dirty="0" smtClean="0">
              <a:latin typeface="Tahoma" pitchFamily="34" charset="0"/>
              <a:cs typeface="Tahoma" pitchFamily="34" charset="0"/>
            </a:endParaRPr>
          </a:p>
          <a:p>
            <a:pPr algn="just"/>
            <a:r>
              <a:rPr lang="en-US" sz="900" dirty="0" smtClean="0">
                <a:latin typeface="Tahoma" pitchFamily="34" charset="0"/>
                <a:cs typeface="Tahoma" pitchFamily="34" charset="0"/>
              </a:rPr>
              <a:t>The MALDI-TOF/SARAMIS™ is an ideal and sophisticating tool for microorganism identification like bacteria, yeast, fungi, and spores. SARAMIS</a:t>
            </a:r>
            <a:r>
              <a:rPr lang="en-US" sz="900" baseline="30000" dirty="0" smtClean="0">
                <a:latin typeface="Tahoma" pitchFamily="34" charset="0"/>
                <a:cs typeface="Tahoma" pitchFamily="34" charset="0"/>
              </a:rPr>
              <a:t>TM</a:t>
            </a:r>
            <a:r>
              <a:rPr lang="en-US" sz="900" dirty="0" smtClean="0">
                <a:latin typeface="Tahoma" pitchFamily="34" charset="0"/>
                <a:cs typeface="Tahoma" pitchFamily="34" charset="0"/>
              </a:rPr>
              <a:t> is a software and database tool for the rapid automated identification of microorganisms on the basis of their characteristic MALDI-TOF (Matrix Assisted Laser Desorption Ionization-Time-of-Flight) fingerprint mass spectra. The SARAMIS™ database contains spectra of human and veterinary pathogens, food pathogens and environmental microorganisms. Every strain produces a MALDI-TOF mass fingerprint pattern with specific signals at strain, species, genera and family level. These specific signals can be used as mass patterns for automated identification of unknown strains.</a:t>
            </a:r>
            <a:endParaRPr lang="en-US" sz="1200" b="1" dirty="0">
              <a:latin typeface="Tahoma" pitchFamily="34" charset="0"/>
              <a:cs typeface="Tahoma" pitchFamily="34" charset="0"/>
            </a:endParaRPr>
          </a:p>
        </p:txBody>
      </p:sp>
      <p:pic>
        <p:nvPicPr>
          <p:cNvPr id="1026" name="Picture 2"/>
          <p:cNvPicPr>
            <a:picLocks noChangeAspect="1" noChangeArrowheads="1"/>
          </p:cNvPicPr>
          <p:nvPr/>
        </p:nvPicPr>
        <p:blipFill>
          <a:blip r:embed="rId2"/>
          <a:srcRect/>
          <a:stretch>
            <a:fillRect/>
          </a:stretch>
        </p:blipFill>
        <p:spPr bwMode="auto">
          <a:xfrm>
            <a:off x="3581400" y="1676400"/>
            <a:ext cx="3235441" cy="2216277"/>
          </a:xfrm>
          <a:prstGeom prst="rect">
            <a:avLst/>
          </a:prstGeom>
          <a:noFill/>
          <a:ln w="9525">
            <a:solidFill>
              <a:schemeClr val="accent1"/>
            </a:solidFill>
            <a:miter lim="800000"/>
            <a:headEnd/>
            <a:tailEnd/>
          </a:ln>
          <a:effectLst/>
        </p:spPr>
      </p:pic>
      <p:pic>
        <p:nvPicPr>
          <p:cNvPr id="1030" name="Picture 6"/>
          <p:cNvPicPr>
            <a:picLocks noChangeAspect="1" noChangeArrowheads="1"/>
          </p:cNvPicPr>
          <p:nvPr/>
        </p:nvPicPr>
        <p:blipFill>
          <a:blip r:embed="rId3"/>
          <a:srcRect/>
          <a:stretch>
            <a:fillRect/>
          </a:stretch>
        </p:blipFill>
        <p:spPr bwMode="auto">
          <a:xfrm>
            <a:off x="228600" y="228600"/>
            <a:ext cx="1224594" cy="914399"/>
          </a:xfrm>
          <a:prstGeom prst="rect">
            <a:avLst/>
          </a:prstGeom>
          <a:noFill/>
          <a:ln w="9525">
            <a:noFill/>
            <a:miter lim="800000"/>
            <a:headEnd/>
            <a:tailEnd/>
          </a:ln>
          <a:effectLst/>
        </p:spPr>
      </p:pic>
      <p:sp>
        <p:nvSpPr>
          <p:cNvPr id="2" name="Title 1"/>
          <p:cNvSpPr>
            <a:spLocks noGrp="1"/>
          </p:cNvSpPr>
          <p:nvPr>
            <p:ph type="ctrTitle"/>
          </p:nvPr>
        </p:nvSpPr>
        <p:spPr>
          <a:xfrm>
            <a:off x="0" y="377825"/>
            <a:ext cx="6858000" cy="617538"/>
          </a:xfrm>
          <a:gradFill flip="none" rotWithShape="1">
            <a:gsLst>
              <a:gs pos="0">
                <a:schemeClr val="bg1">
                  <a:lumMod val="75000"/>
                  <a:alpha val="14000"/>
                </a:schemeClr>
              </a:gs>
              <a:gs pos="53000">
                <a:srgbClr val="D4DEFF"/>
              </a:gs>
              <a:gs pos="83000">
                <a:srgbClr val="D4DEFF"/>
              </a:gs>
              <a:gs pos="100000">
                <a:srgbClr val="96AB94">
                  <a:alpha val="21000"/>
                </a:srgbClr>
              </a:gs>
            </a:gsLst>
            <a:lin ang="0" scaled="1"/>
            <a:tileRect/>
          </a:gradFill>
        </p:spPr>
        <p:txBody>
          <a:bodyPr rtlCol="0">
            <a:normAutofit fontScale="90000"/>
          </a:bodyPr>
          <a:lstStyle/>
          <a:p>
            <a:pPr defTabSz="737163" eaLnBrk="1" fontAlgn="auto" hangingPunct="1">
              <a:spcAft>
                <a:spcPts val="0"/>
              </a:spcAft>
              <a:defRPr/>
            </a:pPr>
            <a:r>
              <a:rPr lang="en-US" sz="2200" b="1" dirty="0" smtClean="0">
                <a:latin typeface="Tahoma" pitchFamily="34" charset="0"/>
                <a:ea typeface="Tahoma" pitchFamily="34" charset="0"/>
                <a:cs typeface="Tahoma" pitchFamily="34" charset="0"/>
              </a:rPr>
              <a:t>              Microbial identification by </a:t>
            </a:r>
            <a:br>
              <a:rPr lang="en-US" sz="2200" b="1" dirty="0" smtClean="0">
                <a:latin typeface="Tahoma" pitchFamily="34" charset="0"/>
                <a:ea typeface="Tahoma" pitchFamily="34" charset="0"/>
                <a:cs typeface="Tahoma" pitchFamily="34" charset="0"/>
              </a:rPr>
            </a:br>
            <a:r>
              <a:rPr lang="en-US" sz="2200" b="1" dirty="0" smtClean="0">
                <a:latin typeface="Tahoma" pitchFamily="34" charset="0"/>
                <a:ea typeface="Tahoma" pitchFamily="34" charset="0"/>
                <a:cs typeface="Tahoma" pitchFamily="34" charset="0"/>
              </a:rPr>
              <a:t>              </a:t>
            </a:r>
            <a:r>
              <a:rPr lang="mk-MK" sz="2200" b="1" dirty="0" smtClean="0">
                <a:latin typeface="Tahoma" pitchFamily="34" charset="0"/>
                <a:ea typeface="Tahoma" pitchFamily="34" charset="0"/>
                <a:cs typeface="Tahoma" pitchFamily="34" charset="0"/>
              </a:rPr>
              <a:t>MALDI-TOF/Saramis</a:t>
            </a:r>
            <a:endParaRPr lang="en-US" sz="2200" b="1" dirty="0" smtClean="0">
              <a:latin typeface="Tahoma" pitchFamily="34" charset="0"/>
              <a:ea typeface="Tahoma" pitchFamily="34" charset="0"/>
              <a:cs typeface="Tahoma" pitchFamily="34" charset="0"/>
            </a:endParaRPr>
          </a:p>
        </p:txBody>
      </p:sp>
      <p:sp>
        <p:nvSpPr>
          <p:cNvPr id="176" name="Oval 175"/>
          <p:cNvSpPr/>
          <p:nvPr/>
        </p:nvSpPr>
        <p:spPr>
          <a:xfrm>
            <a:off x="18000" y="18000"/>
            <a:ext cx="1584000" cy="1447800"/>
          </a:xfrm>
          <a:prstGeom prst="ellipse">
            <a:avLst/>
          </a:prstGeom>
          <a:noFill/>
          <a:ln w="476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ooter Placeholder 176"/>
          <p:cNvSpPr>
            <a:spLocks noGrp="1"/>
          </p:cNvSpPr>
          <p:nvPr>
            <p:ph type="ftr" sz="quarter" idx="11"/>
          </p:nvPr>
        </p:nvSpPr>
        <p:spPr>
          <a:xfrm>
            <a:off x="0" y="9677400"/>
            <a:ext cx="6858000" cy="228600"/>
          </a:xfrm>
          <a:solidFill>
            <a:schemeClr val="accent1">
              <a:lumMod val="40000"/>
              <a:lumOff val="60000"/>
            </a:schemeClr>
          </a:solidFill>
        </p:spPr>
        <p:txBody>
          <a:bodyPr/>
          <a:lstStyle/>
          <a:p>
            <a:r>
              <a:rPr lang="en-US" dirty="0" smtClean="0">
                <a:solidFill>
                  <a:schemeClr val="bg1">
                    <a:lumMod val="50000"/>
                  </a:schemeClr>
                </a:solidFill>
                <a:latin typeface="Tahoma" pitchFamily="34" charset="0"/>
                <a:ea typeface="Tahoma" pitchFamily="34" charset="0"/>
                <a:cs typeface="Tahoma" pitchFamily="34" charset="0"/>
              </a:rPr>
              <a:t>RCGEB, 2013</a:t>
            </a:r>
            <a:endParaRPr lang="en-US" dirty="0">
              <a:solidFill>
                <a:schemeClr val="bg1">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4"/>
          <p:cNvSpPr txBox="1">
            <a:spLocks/>
          </p:cNvSpPr>
          <p:nvPr/>
        </p:nvSpPr>
        <p:spPr>
          <a:xfrm>
            <a:off x="1447800" y="65088"/>
            <a:ext cx="5486400" cy="260350"/>
          </a:xfrm>
          <a:prstGeom prst="rect">
            <a:avLst/>
          </a:prstGeom>
          <a:noFill/>
          <a:ln w="12700" cap="sq" cmpd="sng" algn="ctr">
            <a:noFill/>
            <a:prstDash val="solid"/>
          </a:ln>
        </p:spPr>
        <p:txBody>
          <a:bodyPr lIns="71701" tIns="35850" rIns="71701" bIns="35850" anchor="b"/>
          <a:lstStyle/>
          <a:p>
            <a:pPr algn="ctr" defTabSz="717009" fontAlgn="auto">
              <a:spcBef>
                <a:spcPts val="455"/>
              </a:spcBef>
              <a:spcAft>
                <a:spcPts val="0"/>
              </a:spcAft>
              <a:buClr>
                <a:schemeClr val="accent1"/>
              </a:buClr>
              <a:buSzPct val="85000"/>
              <a:defRPr/>
            </a:pPr>
            <a:r>
              <a:rPr lang="en-US" sz="1050" dirty="0">
                <a:solidFill>
                  <a:schemeClr val="accent3">
                    <a:lumMod val="50000"/>
                  </a:schemeClr>
                </a:solidFill>
                <a:latin typeface="Tahoma" pitchFamily="34" charset="0"/>
                <a:ea typeface="Tahoma" pitchFamily="34" charset="0"/>
                <a:cs typeface="Tahoma" pitchFamily="34" charset="0"/>
              </a:rPr>
              <a:t>Research Center for Genetic Engineering and Biotechnology “Georgi D. Efremov”, MASA</a:t>
            </a:r>
            <a:endParaRPr lang="mk-MK" sz="1050" dirty="0">
              <a:solidFill>
                <a:schemeClr val="accent3">
                  <a:lumMod val="50000"/>
                </a:schemeClr>
              </a:solidFill>
              <a:latin typeface="Tahoma" pitchFamily="34" charset="0"/>
              <a:ea typeface="Tahoma" pitchFamily="34" charset="0"/>
              <a:cs typeface="Tahoma" pitchFamily="34" charset="0"/>
            </a:endParaRPr>
          </a:p>
        </p:txBody>
      </p:sp>
      <p:sp>
        <p:nvSpPr>
          <p:cNvPr id="2055" name="TextBox 9"/>
          <p:cNvSpPr txBox="1">
            <a:spLocks noChangeArrowheads="1"/>
          </p:cNvSpPr>
          <p:nvPr/>
        </p:nvSpPr>
        <p:spPr bwMode="auto">
          <a:xfrm>
            <a:off x="77787" y="6248400"/>
            <a:ext cx="3198813" cy="2189519"/>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Advantages over conventional methods</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microbial identification by MALDI-TOF/SARAMIS offers significant advantages over conventional microbiological (morphological, immunological, biochemical) and molecular identification (PCR, sequencing). This method is simple, fast, high-throughput and offers: </a:t>
            </a:r>
          </a:p>
          <a:p>
            <a:pPr marL="180975" indent="-180975" algn="just">
              <a:buFont typeface="Wingdings" pitchFamily="2" charset="2"/>
              <a:buChar char="Ø"/>
            </a:pPr>
            <a:r>
              <a:rPr lang="en-US" sz="900" dirty="0" smtClean="0">
                <a:latin typeface="Tahoma" pitchFamily="34" charset="0"/>
                <a:cs typeface="Tahoma" pitchFamily="34" charset="0"/>
              </a:rPr>
              <a:t>Safe and reliable identification down to species level</a:t>
            </a:r>
          </a:p>
          <a:p>
            <a:pPr marL="180975" indent="-180975" algn="just">
              <a:buFont typeface="Wingdings" pitchFamily="2" charset="2"/>
              <a:buChar char="Ø"/>
            </a:pPr>
            <a:r>
              <a:rPr lang="en-US" sz="900" dirty="0" smtClean="0">
                <a:latin typeface="Tahoma" pitchFamily="34" charset="0"/>
                <a:cs typeface="Tahoma" pitchFamily="34" charset="0"/>
              </a:rPr>
              <a:t>Identical processing of all microorganisms</a:t>
            </a:r>
          </a:p>
          <a:p>
            <a:pPr marL="180975" indent="-180975" algn="just">
              <a:buFont typeface="Wingdings" pitchFamily="2" charset="2"/>
              <a:buChar char="Ø"/>
            </a:pPr>
            <a:r>
              <a:rPr lang="en-US" sz="900" dirty="0" smtClean="0">
                <a:latin typeface="Tahoma" pitchFamily="34" charset="0"/>
                <a:cs typeface="Tahoma" pitchFamily="34" charset="0"/>
              </a:rPr>
              <a:t>Applicable for all microorganisms grown on agar plates</a:t>
            </a:r>
          </a:p>
          <a:p>
            <a:pPr marL="180975" indent="-180975" algn="just">
              <a:buFont typeface="Wingdings" pitchFamily="2" charset="2"/>
              <a:buChar char="Ø"/>
            </a:pPr>
            <a:r>
              <a:rPr lang="en-US" sz="900" dirty="0" smtClean="0">
                <a:latin typeface="Tahoma" pitchFamily="34" charset="0"/>
                <a:cs typeface="Tahoma" pitchFamily="34" charset="0"/>
              </a:rPr>
              <a:t>Takes only 2 min from colony picking to result or up to       one hundred individual measurements or identifications per hour. </a:t>
            </a:r>
          </a:p>
          <a:p>
            <a:pPr marL="180975" indent="-180975" algn="just">
              <a:buFont typeface="Wingdings" pitchFamily="2" charset="2"/>
              <a:buChar char="Ø"/>
            </a:pPr>
            <a:r>
              <a:rPr lang="en-US" sz="900" dirty="0" smtClean="0">
                <a:latin typeface="Tahoma" pitchFamily="34" charset="0"/>
                <a:cs typeface="Tahoma" pitchFamily="34" charset="0"/>
              </a:rPr>
              <a:t>The detection limit for the MALDI-TOF MS analysis was determined to be below 100 cells. </a:t>
            </a:r>
            <a:endParaRPr lang="en-US" sz="900" b="1" dirty="0">
              <a:latin typeface="Tahoma" pitchFamily="34" charset="0"/>
              <a:cs typeface="Tahoma" pitchFamily="34" charset="0"/>
            </a:endParaRPr>
          </a:p>
        </p:txBody>
      </p:sp>
      <p:sp>
        <p:nvSpPr>
          <p:cNvPr id="2056" name="TextBox 10"/>
          <p:cNvSpPr txBox="1">
            <a:spLocks noChangeArrowheads="1"/>
          </p:cNvSpPr>
          <p:nvPr/>
        </p:nvSpPr>
        <p:spPr bwMode="auto">
          <a:xfrm>
            <a:off x="3581400" y="6248400"/>
            <a:ext cx="3200400" cy="943024"/>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Material for testing</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bacteria, yeast and fungi can be grown on standard agar plates. All standard media can be used for growing the microorganisms. The incubation times from 16-48 h is preferable for analysis.</a:t>
            </a:r>
          </a:p>
        </p:txBody>
      </p:sp>
      <p:sp>
        <p:nvSpPr>
          <p:cNvPr id="2058" name="TextBox 14"/>
          <p:cNvSpPr txBox="1">
            <a:spLocks noChangeArrowheads="1"/>
          </p:cNvSpPr>
          <p:nvPr/>
        </p:nvSpPr>
        <p:spPr bwMode="auto">
          <a:xfrm>
            <a:off x="76200" y="3886200"/>
            <a:ext cx="3162300" cy="2374185"/>
          </a:xfrm>
          <a:prstGeom prst="rect">
            <a:avLst/>
          </a:prstGeom>
          <a:noFill/>
          <a:ln w="9525">
            <a:noFill/>
            <a:miter lim="800000"/>
            <a:headEnd/>
            <a:tailEnd/>
          </a:ln>
        </p:spPr>
        <p:txBody>
          <a:bodyPr wrap="square" lIns="65224" tIns="32612" rIns="65224" bIns="32612">
            <a:spAutoFit/>
          </a:bodyPr>
          <a:lstStyle/>
          <a:p>
            <a:pPr algn="just"/>
            <a:r>
              <a:rPr lang="en-US" sz="1200" b="1" dirty="0" smtClean="0">
                <a:latin typeface="Tahoma" pitchFamily="34" charset="0"/>
                <a:cs typeface="Tahoma" pitchFamily="34" charset="0"/>
              </a:rPr>
              <a:t>SARAMIS database</a:t>
            </a:r>
          </a:p>
          <a:p>
            <a:pPr algn="just"/>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SARAMIS™ microorganism identification is done by so called </a:t>
            </a:r>
            <a:r>
              <a:rPr lang="en-US" sz="900" dirty="0" err="1" smtClean="0">
                <a:latin typeface="Tahoma" pitchFamily="34" charset="0"/>
                <a:cs typeface="Tahoma" pitchFamily="34" charset="0"/>
              </a:rPr>
              <a:t>SuperSpectra</a:t>
            </a:r>
            <a:r>
              <a:rPr lang="en-US" sz="900" dirty="0" smtClean="0">
                <a:latin typeface="Tahoma" pitchFamily="34" charset="0"/>
                <a:cs typeface="Tahoma" pitchFamily="34" charset="0"/>
              </a:rPr>
              <a:t>™. The </a:t>
            </a:r>
            <a:r>
              <a:rPr lang="en-US" sz="900" dirty="0" err="1" smtClean="0">
                <a:latin typeface="Tahoma" pitchFamily="34" charset="0"/>
                <a:cs typeface="Tahoma" pitchFamily="34" charset="0"/>
              </a:rPr>
              <a:t>SuperSpectra</a:t>
            </a:r>
            <a:r>
              <a:rPr lang="en-US" sz="900" dirty="0" smtClean="0">
                <a:latin typeface="Tahoma" pitchFamily="34" charset="0"/>
                <a:cs typeface="Tahoma" pitchFamily="34" charset="0"/>
              </a:rPr>
              <a:t>™ are generated based on measurements of well known microorganisms and contain sets of genus, species and strain biomarkers which are characteristic for the respective group of microorganisms. </a:t>
            </a:r>
          </a:p>
          <a:p>
            <a:pPr algn="just"/>
            <a:r>
              <a:rPr lang="en-US" sz="900" dirty="0" smtClean="0">
                <a:latin typeface="Tahoma" pitchFamily="34" charset="0"/>
                <a:cs typeface="Tahoma" pitchFamily="34" charset="0"/>
              </a:rPr>
              <a:t>The first SARAMIS™ database included spectra of more than 2.000 species and 500 genera. Since the beginning in 1999, more than 2.800 Super Spectra for microorganism identification are available today. The list of the microorganisms that can be identified using SARAMIS is available at </a:t>
            </a:r>
            <a:r>
              <a:rPr lang="en-US" sz="900" b="1" dirty="0" smtClean="0">
                <a:solidFill>
                  <a:srgbClr val="0070C0"/>
                </a:solidFill>
                <a:latin typeface="Tahoma" pitchFamily="34" charset="0"/>
                <a:cs typeface="Tahoma" pitchFamily="34" charset="0"/>
              </a:rPr>
              <a:t>http://www.anagnostec.eu/products-services/reference-databases.html</a:t>
            </a:r>
            <a:r>
              <a:rPr lang="en-US" sz="900" dirty="0" smtClean="0">
                <a:latin typeface="Tahoma" pitchFamily="34" charset="0"/>
                <a:cs typeface="Tahoma" pitchFamily="34" charset="0"/>
              </a:rPr>
              <a:t>. Extensions of the database are carried out regularly.</a:t>
            </a:r>
            <a:endParaRPr lang="en-US" sz="900" dirty="0">
              <a:latin typeface="Tahoma" pitchFamily="34" charset="0"/>
              <a:cs typeface="Tahoma" pitchFamily="34" charset="0"/>
            </a:endParaRPr>
          </a:p>
        </p:txBody>
      </p:sp>
      <p:graphicFrame>
        <p:nvGraphicFramePr>
          <p:cNvPr id="16" name="Content Placeholder 10"/>
          <p:cNvGraphicFramePr>
            <a:graphicFrameLocks/>
          </p:cNvGraphicFramePr>
          <p:nvPr/>
        </p:nvGraphicFramePr>
        <p:xfrm>
          <a:off x="3581400" y="7467600"/>
          <a:ext cx="3181350" cy="609009"/>
        </p:xfrm>
        <a:graphic>
          <a:graphicData uri="http://schemas.openxmlformats.org/drawingml/2006/table">
            <a:tbl>
              <a:tblPr>
                <a:tableStyleId>{69CF1AB2-1976-4502-BF36-3FF5EA218861}</a:tableStyleId>
              </a:tblPr>
              <a:tblGrid>
                <a:gridCol w="2362201"/>
                <a:gridCol w="819149"/>
              </a:tblGrid>
              <a:tr h="2911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b="1" dirty="0" smtClean="0">
                          <a:solidFill>
                            <a:schemeClr val="bg1"/>
                          </a:solidFill>
                        </a:rPr>
                        <a:t>Microbial identification by MALDI-TOF/</a:t>
                      </a:r>
                      <a:r>
                        <a:rPr lang="en-US" sz="1100" b="1" dirty="0" err="1" smtClean="0">
                          <a:solidFill>
                            <a:schemeClr val="bg1"/>
                          </a:solidFill>
                        </a:rPr>
                        <a:t>Saramis</a:t>
                      </a:r>
                      <a:r>
                        <a:rPr lang="en-US" sz="1100" b="1" baseline="0" dirty="0" smtClean="0">
                          <a:solidFill>
                            <a:schemeClr val="bg1"/>
                          </a:solidFill>
                        </a:rPr>
                        <a:t> </a:t>
                      </a:r>
                      <a:r>
                        <a:rPr lang="en-US" sz="1100" b="1" dirty="0" smtClean="0">
                          <a:solidFill>
                            <a:schemeClr val="bg1"/>
                          </a:solidFill>
                        </a:rPr>
                        <a:t>at RCGEB</a:t>
                      </a:r>
                      <a:endParaRPr kumimoji="0" lang="en-US" sz="1100" b="1" i="0" u="none" strike="noStrike" cap="none" normalizeH="0" baseline="0" dirty="0" smtClean="0">
                        <a:ln>
                          <a:noFill/>
                        </a:ln>
                        <a:solidFill>
                          <a:schemeClr val="bg1"/>
                        </a:solidFill>
                        <a:effectLst/>
                        <a:latin typeface="Tahoma" pitchFamily="34" charset="0"/>
                        <a:ea typeface="Tahoma" pitchFamily="34" charset="0"/>
                        <a:cs typeface="Tahoma" pitchFamily="34" charset="0"/>
                      </a:endParaRPr>
                    </a:p>
                  </a:txBody>
                  <a:tcPr marL="58190" marR="58190" marT="0" marB="0" anchor="ctr" horzOverflow="overflow">
                    <a:solidFill>
                      <a:schemeClr val="accent1">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u="none" strike="noStrike" cap="none" normalizeH="0" baseline="0" dirty="0" smtClean="0">
                          <a:ln>
                            <a:noFill/>
                          </a:ln>
                          <a:solidFill>
                            <a:schemeClr val="bg1"/>
                          </a:solidFill>
                          <a:effectLst/>
                        </a:rPr>
                        <a:t>Price </a:t>
                      </a:r>
                      <a:r>
                        <a:rPr kumimoji="0" lang="mk-MK" sz="1100" b="1" u="none" strike="noStrike" cap="none" normalizeH="0" baseline="0" dirty="0" smtClean="0">
                          <a:ln>
                            <a:noFill/>
                          </a:ln>
                          <a:solidFill>
                            <a:schemeClr val="bg1"/>
                          </a:solidFill>
                          <a:effectLst/>
                        </a:rPr>
                        <a:t>(МКД)</a:t>
                      </a:r>
                      <a:endParaRPr kumimoji="0" lang="en-US" sz="1100" b="1" i="0" u="none" strike="noStrike" cap="none" normalizeH="0" baseline="0" dirty="0" smtClean="0">
                        <a:ln>
                          <a:noFill/>
                        </a:ln>
                        <a:solidFill>
                          <a:schemeClr val="bg1"/>
                        </a:solidFill>
                        <a:effectLst/>
                        <a:latin typeface="+mn-lt"/>
                        <a:cs typeface="Arial" charset="0"/>
                      </a:endParaRPr>
                    </a:p>
                  </a:txBody>
                  <a:tcPr marL="58190" marR="58190" marT="0" marB="0" anchor="ctr" horzOverflow="overflow">
                    <a:solidFill>
                      <a:schemeClr val="accent1">
                        <a:lumMod val="50000"/>
                      </a:schemeClr>
                    </a:solidFill>
                  </a:tcPr>
                </a:tc>
              </a:tr>
              <a:tr h="2737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u="none" strike="noStrike" cap="none" normalizeH="0" baseline="0" dirty="0" smtClean="0">
                          <a:ln>
                            <a:noFill/>
                          </a:ln>
                          <a:solidFill>
                            <a:schemeClr val="tx1"/>
                          </a:solidFill>
                          <a:effectLst/>
                        </a:rPr>
                        <a:t>Identification of 1 strain </a:t>
                      </a:r>
                      <a:endParaRPr kumimoji="0" lang="en-US" sz="105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58190" marR="58190" marT="0" marB="0" anchor="ctr" horzOverflow="overflow">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50" b="1" u="none" strike="noStrike" cap="none" normalizeH="0" baseline="0" dirty="0" smtClean="0">
                          <a:ln>
                            <a:noFill/>
                          </a:ln>
                          <a:solidFill>
                            <a:schemeClr val="tx1"/>
                          </a:solidFill>
                          <a:effectLst/>
                        </a:rPr>
                        <a:t>700</a:t>
                      </a:r>
                      <a:endParaRPr kumimoji="0" lang="en-US" sz="105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txBody>
                  <a:tcPr marL="58190" marR="58190" marT="0" marB="0" anchor="ctr" horzOverflow="overflow">
                    <a:solidFill>
                      <a:schemeClr val="accent3">
                        <a:lumMod val="20000"/>
                        <a:lumOff val="80000"/>
                      </a:schemeClr>
                    </a:solidFill>
                  </a:tcPr>
                </a:tc>
              </a:tr>
            </a:tbl>
          </a:graphicData>
        </a:graphic>
      </p:graphicFrame>
      <p:sp>
        <p:nvSpPr>
          <p:cNvPr id="18" name="Content Placeholder 7"/>
          <p:cNvSpPr txBox="1">
            <a:spLocks/>
          </p:cNvSpPr>
          <p:nvPr/>
        </p:nvSpPr>
        <p:spPr>
          <a:xfrm>
            <a:off x="76200" y="8610600"/>
            <a:ext cx="6705600" cy="1066800"/>
          </a:xfrm>
          <a:prstGeom prst="rect">
            <a:avLst/>
          </a:prstGeom>
        </p:spPr>
        <p:txBody>
          <a:bodyPr lIns="71701" tIns="35850" rIns="71701" bIns="35850"/>
          <a:lstStyle/>
          <a:p>
            <a:pPr algn="just" defTabSz="806635" fontAlgn="auto">
              <a:spcBef>
                <a:spcPts val="0"/>
              </a:spcBef>
              <a:spcAft>
                <a:spcPts val="471"/>
              </a:spcAft>
              <a:defRPr/>
            </a:pPr>
            <a:r>
              <a:rPr lang="en-US" sz="900" b="1" dirty="0">
                <a:effectLst>
                  <a:outerShdw blurRad="38100" dist="38100" dir="2700000" algn="tl">
                    <a:srgbClr val="C0C0C0"/>
                  </a:outerShdw>
                </a:effectLst>
                <a:latin typeface="Tahoma" pitchFamily="34" charset="0"/>
                <a:ea typeface="Tahoma" pitchFamily="34" charset="0"/>
                <a:cs typeface="Tahoma" pitchFamily="34" charset="0"/>
              </a:rPr>
              <a:t>Literature</a:t>
            </a:r>
            <a:r>
              <a:rPr lang="mk-MK" sz="900" b="1" dirty="0" smtClean="0">
                <a:effectLst>
                  <a:outerShdw blurRad="38100" dist="38100" dir="2700000" algn="tl">
                    <a:srgbClr val="C0C0C0"/>
                  </a:outerShdw>
                </a:effectLst>
                <a:latin typeface="Tahoma" pitchFamily="34" charset="0"/>
                <a:ea typeface="Tahoma" pitchFamily="34" charset="0"/>
                <a:cs typeface="Tahoma" pitchFamily="34" charset="0"/>
              </a:rPr>
              <a:t>:</a:t>
            </a:r>
            <a:endParaRPr lang="en-US" sz="900" b="1" dirty="0" smtClean="0">
              <a:effectLst>
                <a:outerShdw blurRad="38100" dist="38100" dir="2700000" algn="tl">
                  <a:srgbClr val="C0C0C0"/>
                </a:outerShdw>
              </a:effectLst>
              <a:latin typeface="Tahoma" pitchFamily="34" charset="0"/>
              <a:ea typeface="Tahoma" pitchFamily="34" charset="0"/>
              <a:cs typeface="Tahoma" pitchFamily="34" charset="0"/>
            </a:endParaRPr>
          </a:p>
          <a:p>
            <a:pPr marL="342900" indent="-342900" algn="just" defTabSz="806635" fontAlgn="auto">
              <a:spcBef>
                <a:spcPts val="0"/>
              </a:spcBef>
              <a:spcAft>
                <a:spcPts val="471"/>
              </a:spcAft>
              <a:buFont typeface="+mj-lt"/>
              <a:buAutoNum type="arabicPeriod"/>
              <a:defRPr/>
            </a:pPr>
            <a:r>
              <a:rPr lang="en-US" sz="800" dirty="0" err="1" smtClean="0">
                <a:latin typeface="Tahoma" pitchFamily="34" charset="0"/>
                <a:ea typeface="Tahoma" pitchFamily="34" charset="0"/>
                <a:cs typeface="Tahoma" pitchFamily="34" charset="0"/>
              </a:rPr>
              <a:t>Claydon</a:t>
            </a:r>
            <a:r>
              <a:rPr lang="en-US" sz="800" dirty="0" smtClean="0">
                <a:latin typeface="Tahoma" pitchFamily="34" charset="0"/>
                <a:ea typeface="Tahoma" pitchFamily="34" charset="0"/>
                <a:cs typeface="Tahoma" pitchFamily="34" charset="0"/>
              </a:rPr>
              <a:t> MA, Davey SN, Edwards-Jones V, Gordon DB. (1996) The rapid identification of intact microorganisms using mass spectrometry. Nat </a:t>
            </a:r>
            <a:r>
              <a:rPr lang="en-US" sz="800" dirty="0" err="1" smtClean="0">
                <a:latin typeface="Tahoma" pitchFamily="34" charset="0"/>
                <a:ea typeface="Tahoma" pitchFamily="34" charset="0"/>
                <a:cs typeface="Tahoma" pitchFamily="34" charset="0"/>
              </a:rPr>
              <a:t>Biotechnol</a:t>
            </a:r>
            <a:r>
              <a:rPr lang="en-US" sz="800" dirty="0" smtClean="0">
                <a:latin typeface="Tahoma" pitchFamily="34" charset="0"/>
                <a:ea typeface="Tahoma" pitchFamily="34" charset="0"/>
                <a:cs typeface="Tahoma" pitchFamily="34" charset="0"/>
              </a:rPr>
              <a:t> 14: 1584–1586</a:t>
            </a:r>
          </a:p>
          <a:p>
            <a:pPr marL="342900" indent="-342900" algn="just" defTabSz="806635" fontAlgn="auto">
              <a:spcBef>
                <a:spcPts val="0"/>
              </a:spcBef>
              <a:spcAft>
                <a:spcPts val="471"/>
              </a:spcAft>
              <a:buFont typeface="+mj-lt"/>
              <a:buAutoNum type="arabicPeriod"/>
              <a:defRPr/>
            </a:pPr>
            <a:r>
              <a:rPr lang="de-DE" sz="800" dirty="0" smtClean="0">
                <a:latin typeface="Tahoma" pitchFamily="34" charset="0"/>
                <a:ea typeface="Tahoma" pitchFamily="34" charset="0"/>
                <a:cs typeface="Tahoma" pitchFamily="34" charset="0"/>
              </a:rPr>
              <a:t>Giebel R, Worden C, Rust SM, Kleinheinz GT, Robbins M, Sandrin TR. (2010) </a:t>
            </a:r>
            <a:r>
              <a:rPr lang="en-US" sz="800" dirty="0" smtClean="0">
                <a:latin typeface="Tahoma" pitchFamily="34" charset="0"/>
                <a:ea typeface="Tahoma" pitchFamily="34" charset="0"/>
                <a:cs typeface="Tahoma" pitchFamily="34" charset="0"/>
              </a:rPr>
              <a:t>Microbial fingerprinting using matrix-assisted laser desorption ionization time-of-flight mass spectrometry (MALDI-TOF MS) applications and challenges. Adv </a:t>
            </a:r>
            <a:r>
              <a:rPr lang="en-US" sz="800" dirty="0" err="1" smtClean="0">
                <a:latin typeface="Tahoma" pitchFamily="34" charset="0"/>
                <a:ea typeface="Tahoma" pitchFamily="34" charset="0"/>
                <a:cs typeface="Tahoma" pitchFamily="34" charset="0"/>
              </a:rPr>
              <a:t>Appl</a:t>
            </a:r>
            <a:r>
              <a:rPr lang="en-US" sz="800" dirty="0" smtClean="0">
                <a:latin typeface="Tahoma" pitchFamily="34" charset="0"/>
                <a:ea typeface="Tahoma" pitchFamily="34" charset="0"/>
                <a:cs typeface="Tahoma" pitchFamily="34" charset="0"/>
              </a:rPr>
              <a:t> </a:t>
            </a:r>
            <a:r>
              <a:rPr lang="en-US" sz="800" dirty="0" err="1" smtClean="0">
                <a:latin typeface="Tahoma" pitchFamily="34" charset="0"/>
                <a:ea typeface="Tahoma" pitchFamily="34" charset="0"/>
                <a:cs typeface="Tahoma" pitchFamily="34" charset="0"/>
              </a:rPr>
              <a:t>Microbiol</a:t>
            </a:r>
            <a:r>
              <a:rPr lang="en-US" sz="800" dirty="0" smtClean="0">
                <a:latin typeface="Tahoma" pitchFamily="34" charset="0"/>
                <a:ea typeface="Tahoma" pitchFamily="34" charset="0"/>
                <a:cs typeface="Tahoma" pitchFamily="34" charset="0"/>
              </a:rPr>
              <a:t>. 71:149-84.</a:t>
            </a:r>
            <a:endParaRPr lang="en-US" sz="800" dirty="0">
              <a:latin typeface="Tahoma" pitchFamily="34" charset="0"/>
              <a:ea typeface="Tahoma" pitchFamily="34" charset="0"/>
              <a:cs typeface="Tahoma" pitchFamily="34" charset="0"/>
            </a:endParaRPr>
          </a:p>
        </p:txBody>
      </p:sp>
      <p:sp>
        <p:nvSpPr>
          <p:cNvPr id="2076" name="TextBox 11"/>
          <p:cNvSpPr txBox="1">
            <a:spLocks noChangeArrowheads="1"/>
          </p:cNvSpPr>
          <p:nvPr/>
        </p:nvSpPr>
        <p:spPr bwMode="auto">
          <a:xfrm>
            <a:off x="3581400" y="3886200"/>
            <a:ext cx="3200400" cy="2374185"/>
          </a:xfrm>
          <a:prstGeom prst="rect">
            <a:avLst/>
          </a:prstGeom>
          <a:noFill/>
          <a:ln w="9525">
            <a:noFill/>
            <a:miter lim="800000"/>
            <a:headEnd/>
            <a:tailEnd/>
          </a:ln>
        </p:spPr>
        <p:txBody>
          <a:bodyPr wrap="square" lIns="65224" tIns="32612" rIns="65224" bIns="32612">
            <a:spAutoFit/>
          </a:bodyPr>
          <a:lstStyle/>
          <a:p>
            <a:r>
              <a:rPr lang="en-US" sz="1200" b="1" dirty="0">
                <a:latin typeface="Tahoma" pitchFamily="34" charset="0"/>
                <a:cs typeface="Tahoma" pitchFamily="34" charset="0"/>
              </a:rPr>
              <a:t>Analysis method performed at </a:t>
            </a:r>
            <a:r>
              <a:rPr lang="en-US" sz="1200" b="1" dirty="0" smtClean="0">
                <a:latin typeface="Tahoma" pitchFamily="34" charset="0"/>
                <a:cs typeface="Tahoma" pitchFamily="34" charset="0"/>
              </a:rPr>
              <a:t>RCGEB</a:t>
            </a:r>
          </a:p>
          <a:p>
            <a:endParaRPr lang="en-US" sz="900" b="1" dirty="0">
              <a:latin typeface="Tahoma" pitchFamily="34" charset="0"/>
              <a:cs typeface="Tahoma" pitchFamily="34" charset="0"/>
            </a:endParaRPr>
          </a:p>
          <a:p>
            <a:pPr algn="just"/>
            <a:r>
              <a:rPr lang="en-US" sz="900" dirty="0" smtClean="0">
                <a:latin typeface="Tahoma" pitchFamily="34" charset="0"/>
                <a:cs typeface="Tahoma" pitchFamily="34" charset="0"/>
              </a:rPr>
              <a:t>The analysis at RCGEB starts with selection of a single cell colony (or small amount of cells if grown on liquid media) and transfer to the MALDI target. The cells are transferred directly on the target and </a:t>
            </a:r>
            <a:r>
              <a:rPr lang="en-US" sz="900" dirty="0" err="1" smtClean="0">
                <a:latin typeface="Tahoma" pitchFamily="34" charset="0"/>
                <a:cs typeface="Tahoma" pitchFamily="34" charset="0"/>
              </a:rPr>
              <a:t>immobilised</a:t>
            </a:r>
            <a:r>
              <a:rPr lang="en-US" sz="900" dirty="0" smtClean="0">
                <a:latin typeface="Tahoma" pitchFamily="34" charset="0"/>
                <a:cs typeface="Tahoma" pitchFamily="34" charset="0"/>
              </a:rPr>
              <a:t> with addition of 1 µl matrix (40 mg/ml </a:t>
            </a:r>
            <a:r>
              <a:rPr lang="el-GR" sz="900" dirty="0" smtClean="0">
                <a:latin typeface="Tahoma" pitchFamily="34" charset="0"/>
                <a:cs typeface="Tahoma" pitchFamily="34" charset="0"/>
              </a:rPr>
              <a:t>α-</a:t>
            </a:r>
            <a:r>
              <a:rPr lang="en-US" sz="900" dirty="0" smtClean="0">
                <a:latin typeface="Tahoma" pitchFamily="34" charset="0"/>
                <a:cs typeface="Tahoma" pitchFamily="34" charset="0"/>
              </a:rPr>
              <a:t>Cyano-4-hydroxycinnamic acid (CHCA) in water/</a:t>
            </a:r>
            <a:r>
              <a:rPr lang="en-US" sz="900" dirty="0" err="1" smtClean="0">
                <a:latin typeface="Tahoma" pitchFamily="34" charset="0"/>
                <a:cs typeface="Tahoma" pitchFamily="34" charset="0"/>
              </a:rPr>
              <a:t>acetonitrile</a:t>
            </a:r>
            <a:r>
              <a:rPr lang="en-US" sz="900" dirty="0" smtClean="0">
                <a:latin typeface="Tahoma" pitchFamily="34" charset="0"/>
                <a:cs typeface="Tahoma" pitchFamily="34" charset="0"/>
              </a:rPr>
              <a:t>/ethanol (1:1:1) with 0.03% </a:t>
            </a:r>
            <a:r>
              <a:rPr lang="en-US" sz="900" dirty="0" err="1" smtClean="0">
                <a:latin typeface="Tahoma" pitchFamily="34" charset="0"/>
                <a:cs typeface="Tahoma" pitchFamily="34" charset="0"/>
              </a:rPr>
              <a:t>trifluoroacetic</a:t>
            </a:r>
            <a:r>
              <a:rPr lang="en-US" sz="900" dirty="0" smtClean="0">
                <a:latin typeface="Tahoma" pitchFamily="34" charset="0"/>
                <a:cs typeface="Tahoma" pitchFamily="34" charset="0"/>
              </a:rPr>
              <a:t> acid. The mass spectra is obtained using linear mode of the MALDI-TOF-TOF mass spectrometer with data acquisition range from m/z = 2.000 to 20.000. After smoothing, baseline correction and peak detection steps peak lists are transferred directly to the SARAMIS software. In SARAMIS software the pattern is analyzed with comparison function against the SARAMIS database and the unknown isolate is identified.</a:t>
            </a:r>
            <a:endParaRPr lang="en-US" sz="900" dirty="0">
              <a:latin typeface="Tahoma" pitchFamily="34" charset="0"/>
              <a:cs typeface="Tahoma" pitchFamily="34" charset="0"/>
            </a:endParaRPr>
          </a:p>
        </p:txBody>
      </p:sp>
      <p:sp>
        <p:nvSpPr>
          <p:cNvPr id="15" name="TextBox 9"/>
          <p:cNvSpPr txBox="1">
            <a:spLocks noChangeArrowheads="1"/>
          </p:cNvSpPr>
          <p:nvPr/>
        </p:nvSpPr>
        <p:spPr bwMode="auto">
          <a:xfrm>
            <a:off x="77787" y="1650514"/>
            <a:ext cx="3198813" cy="2235686"/>
          </a:xfrm>
          <a:prstGeom prst="rect">
            <a:avLst/>
          </a:prstGeom>
          <a:noFill/>
          <a:ln w="9525">
            <a:noFill/>
            <a:miter lim="800000"/>
            <a:headEnd/>
            <a:tailEnd/>
          </a:ln>
        </p:spPr>
        <p:txBody>
          <a:bodyPr wrap="square" lIns="65224" tIns="32612" rIns="65224" bIns="32612">
            <a:spAutoFit/>
          </a:bodyPr>
          <a:lstStyle/>
          <a:p>
            <a:r>
              <a:rPr lang="en-US" sz="1200" b="1" dirty="0" smtClean="0">
                <a:latin typeface="Tahoma" pitchFamily="34" charset="0"/>
                <a:cs typeface="Tahoma" pitchFamily="34" charset="0"/>
              </a:rPr>
              <a:t>What is MALDI-TOF/</a:t>
            </a:r>
            <a:r>
              <a:rPr lang="en-US" sz="1200" b="1" dirty="0" err="1" smtClean="0">
                <a:latin typeface="Tahoma" pitchFamily="34" charset="0"/>
                <a:cs typeface="Tahoma" pitchFamily="34" charset="0"/>
              </a:rPr>
              <a:t>Saramis</a:t>
            </a:r>
            <a:r>
              <a:rPr lang="en-US" sz="1200" b="1" dirty="0" smtClean="0">
                <a:latin typeface="Tahoma" pitchFamily="34" charset="0"/>
                <a:cs typeface="Tahoma" pitchFamily="34" charset="0"/>
              </a:rPr>
              <a:t>?</a:t>
            </a:r>
          </a:p>
          <a:p>
            <a:endParaRPr lang="en-US" sz="900" b="1" dirty="0" smtClean="0">
              <a:latin typeface="Tahoma" pitchFamily="34" charset="0"/>
              <a:cs typeface="Tahoma" pitchFamily="34" charset="0"/>
            </a:endParaRPr>
          </a:p>
          <a:p>
            <a:pPr algn="just"/>
            <a:r>
              <a:rPr lang="en-US" sz="900" dirty="0" smtClean="0">
                <a:latin typeface="Tahoma" pitchFamily="34" charset="0"/>
                <a:cs typeface="Tahoma" pitchFamily="34" charset="0"/>
              </a:rPr>
              <a:t>The MALDI-TOF/SARAMIS™ is an ideal and sophisticating tool for microorganism identification like bacteria, yeast, fungi, and spores. SARAMIS</a:t>
            </a:r>
            <a:r>
              <a:rPr lang="en-US" sz="900" baseline="30000" dirty="0" smtClean="0">
                <a:latin typeface="Tahoma" pitchFamily="34" charset="0"/>
                <a:cs typeface="Tahoma" pitchFamily="34" charset="0"/>
              </a:rPr>
              <a:t>TM</a:t>
            </a:r>
            <a:r>
              <a:rPr lang="en-US" sz="900" dirty="0" smtClean="0">
                <a:latin typeface="Tahoma" pitchFamily="34" charset="0"/>
                <a:cs typeface="Tahoma" pitchFamily="34" charset="0"/>
              </a:rPr>
              <a:t> is a software and database tool for the rapid automated identification of microorganisms on the basis of their characteristic MALDI-TOF (Matrix Assisted Laser Desorption Ionization-Time-of-Flight) fingerprint mass spectra. The SARAMIS™ database contains spectra of human and veterinary pathogens, food pathogens and environmental microorganisms. Every strain produces a MALDI-TOF mass fingerprint pattern with specific signals at strain, species, genera and family level. These specific signals can be used as mass patterns for automated identification of unknown strains.</a:t>
            </a:r>
            <a:endParaRPr lang="en-US" sz="1200" b="1" dirty="0">
              <a:latin typeface="Tahoma" pitchFamily="34" charset="0"/>
              <a:cs typeface="Tahoma" pitchFamily="34" charset="0"/>
            </a:endParaRPr>
          </a:p>
        </p:txBody>
      </p:sp>
      <p:pic>
        <p:nvPicPr>
          <p:cNvPr id="1026" name="Picture 2"/>
          <p:cNvPicPr>
            <a:picLocks noChangeAspect="1" noChangeArrowheads="1"/>
          </p:cNvPicPr>
          <p:nvPr/>
        </p:nvPicPr>
        <p:blipFill>
          <a:blip r:embed="rId2"/>
          <a:srcRect/>
          <a:stretch>
            <a:fillRect/>
          </a:stretch>
        </p:blipFill>
        <p:spPr bwMode="auto">
          <a:xfrm>
            <a:off x="3581400" y="1524000"/>
            <a:ext cx="3235441" cy="2216277"/>
          </a:xfrm>
          <a:prstGeom prst="rect">
            <a:avLst/>
          </a:prstGeom>
          <a:noFill/>
          <a:ln w="9525">
            <a:solidFill>
              <a:schemeClr val="accent1"/>
            </a:solidFill>
            <a:miter lim="800000"/>
            <a:headEnd/>
            <a:tailEnd/>
          </a:ln>
          <a:effectLst/>
        </p:spPr>
      </p:pic>
      <p:sp>
        <p:nvSpPr>
          <p:cNvPr id="177" name="Footer Placeholder 176"/>
          <p:cNvSpPr>
            <a:spLocks noGrp="1"/>
          </p:cNvSpPr>
          <p:nvPr>
            <p:ph type="ftr" sz="quarter" idx="11"/>
          </p:nvPr>
        </p:nvSpPr>
        <p:spPr>
          <a:xfrm>
            <a:off x="0" y="9677400"/>
            <a:ext cx="6858000" cy="228600"/>
          </a:xfrm>
          <a:solidFill>
            <a:schemeClr val="accent1">
              <a:lumMod val="40000"/>
              <a:lumOff val="60000"/>
            </a:schemeClr>
          </a:solidFill>
        </p:spPr>
        <p:txBody>
          <a:bodyPr/>
          <a:lstStyle/>
          <a:p>
            <a:r>
              <a:rPr lang="en-US" dirty="0" smtClean="0">
                <a:latin typeface="Tahoma" pitchFamily="34" charset="0"/>
                <a:ea typeface="Tahoma" pitchFamily="34" charset="0"/>
                <a:cs typeface="Tahoma" pitchFamily="34" charset="0"/>
              </a:rPr>
              <a:t>RCGEB, 2013</a:t>
            </a:r>
            <a:endParaRPr lang="en-US" dirty="0">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0" y="0"/>
            <a:ext cx="1619185" cy="1524000"/>
          </a:xfrm>
          <a:prstGeom prst="rect">
            <a:avLst/>
          </a:prstGeom>
          <a:noFill/>
          <a:ln w="9525">
            <a:noFill/>
            <a:miter lim="800000"/>
            <a:headEnd/>
            <a:tailEnd/>
          </a:ln>
          <a:effectLst/>
        </p:spPr>
      </p:pic>
      <p:sp>
        <p:nvSpPr>
          <p:cNvPr id="2" name="Title 1"/>
          <p:cNvSpPr>
            <a:spLocks noGrp="1"/>
          </p:cNvSpPr>
          <p:nvPr>
            <p:ph type="ctrTitle"/>
          </p:nvPr>
        </p:nvSpPr>
        <p:spPr>
          <a:xfrm>
            <a:off x="0" y="377825"/>
            <a:ext cx="6858000" cy="617538"/>
          </a:xfrm>
          <a:gradFill flip="none" rotWithShape="1">
            <a:gsLst>
              <a:gs pos="0">
                <a:schemeClr val="bg1">
                  <a:lumMod val="75000"/>
                  <a:alpha val="14000"/>
                </a:schemeClr>
              </a:gs>
              <a:gs pos="53000">
                <a:srgbClr val="D4DEFF"/>
              </a:gs>
              <a:gs pos="83000">
                <a:srgbClr val="D4DEFF"/>
              </a:gs>
              <a:gs pos="100000">
                <a:srgbClr val="96AB94">
                  <a:alpha val="21000"/>
                </a:srgbClr>
              </a:gs>
            </a:gsLst>
            <a:lin ang="0" scaled="1"/>
            <a:tileRect/>
          </a:gradFill>
        </p:spPr>
        <p:txBody>
          <a:bodyPr rtlCol="0">
            <a:normAutofit fontScale="90000"/>
          </a:bodyPr>
          <a:lstStyle/>
          <a:p>
            <a:pPr defTabSz="737163" eaLnBrk="1" fontAlgn="auto" hangingPunct="1">
              <a:spcAft>
                <a:spcPts val="0"/>
              </a:spcAft>
              <a:defRPr/>
            </a:pPr>
            <a:r>
              <a:rPr lang="en-US" sz="2200" b="1" dirty="0" smtClean="0">
                <a:latin typeface="Tahoma" pitchFamily="34" charset="0"/>
                <a:ea typeface="Tahoma" pitchFamily="34" charset="0"/>
                <a:cs typeface="Tahoma" pitchFamily="34" charset="0"/>
              </a:rPr>
              <a:t>              Microbial identification by </a:t>
            </a:r>
            <a:br>
              <a:rPr lang="en-US" sz="2200" b="1" dirty="0" smtClean="0">
                <a:latin typeface="Tahoma" pitchFamily="34" charset="0"/>
                <a:ea typeface="Tahoma" pitchFamily="34" charset="0"/>
                <a:cs typeface="Tahoma" pitchFamily="34" charset="0"/>
              </a:rPr>
            </a:br>
            <a:r>
              <a:rPr lang="en-US" sz="2200" b="1" dirty="0" smtClean="0">
                <a:latin typeface="Tahoma" pitchFamily="34" charset="0"/>
                <a:ea typeface="Tahoma" pitchFamily="34" charset="0"/>
                <a:cs typeface="Tahoma" pitchFamily="34" charset="0"/>
              </a:rPr>
              <a:t>              </a:t>
            </a:r>
            <a:r>
              <a:rPr lang="mk-MK" sz="2200" b="1" dirty="0" smtClean="0">
                <a:latin typeface="Tahoma" pitchFamily="34" charset="0"/>
                <a:ea typeface="Tahoma" pitchFamily="34" charset="0"/>
                <a:cs typeface="Tahoma" pitchFamily="34" charset="0"/>
              </a:rPr>
              <a:t>MALDI-TOF/Saramis</a:t>
            </a:r>
            <a:endParaRPr lang="en-US" sz="2200" b="1" dirty="0" smtClean="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1216</Words>
  <Application>Microsoft Office PowerPoint</Application>
  <PresentationFormat>A4 Paper (210x297 mm)</PresentationFormat>
  <Paragraphs>62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Microbial identification by                MALDI-TOF/Saramis</vt:lpstr>
      <vt:lpstr>              Microbial identification by                MALDI-TOF/Saramis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Katarina</dc:creator>
  <cp:lastModifiedBy>Katarina</cp:lastModifiedBy>
  <cp:revision>93</cp:revision>
  <dcterms:created xsi:type="dcterms:W3CDTF">2013-05-15T08:53:45Z</dcterms:created>
  <dcterms:modified xsi:type="dcterms:W3CDTF">2013-12-20T09:51:40Z</dcterms:modified>
</cp:coreProperties>
</file>