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669088" cy="9928225"/>
  <p:defaultTextStyle>
    <a:defPPr>
      <a:defRPr lang="en-US"/>
    </a:defPPr>
    <a:lvl1pPr algn="l" defTabSz="95726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77838" indent="-52388" algn="l" defTabSz="95726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57263" indent="-106363" algn="l" defTabSz="95726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435100" indent="-158750" algn="l" defTabSz="95726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914525" indent="-212725" algn="l" defTabSz="95726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38" autoAdjust="0"/>
  </p:normalViewPr>
  <p:slideViewPr>
    <p:cSldViewPr>
      <p:cViewPr>
        <p:scale>
          <a:sx n="100" d="100"/>
          <a:sy n="100" d="100"/>
        </p:scale>
        <p:origin x="-2010" y="113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772" y="-114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5730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5730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AB16DE8-FADE-4F5B-86DE-A94A055DE0A5}" type="datetimeFigureOut">
              <a:rPr lang="en-US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46288" y="744538"/>
            <a:ext cx="25765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5730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5730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9237C5-8E5A-48AC-937E-F95F609D5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61450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54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509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63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01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7352" algn="l" defTabSz="8509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52822" algn="l" defTabSz="8509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8292" algn="l" defTabSz="8509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03763" algn="l" defTabSz="8509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57263" eaLnBrk="1" hangingPunct="1"/>
            <a:fld id="{D2E43AE9-A02D-422A-8C41-322B7B8A02E1}" type="slidenum">
              <a:rPr lang="en-US" sz="1200" smtClean="0"/>
              <a:pPr defTabSz="957263" eaLnBrk="1" hangingPunct="1"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49213" y="100013"/>
            <a:ext cx="6759575" cy="9666287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038" y="2093913"/>
            <a:ext cx="6767512" cy="220503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038" y="2016125"/>
            <a:ext cx="6767512" cy="17621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038" y="4298950"/>
            <a:ext cx="6767512" cy="160338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71550" y="4622800"/>
            <a:ext cx="4800600" cy="23114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25470" indent="0" algn="ctr">
              <a:buNone/>
            </a:lvl2pPr>
            <a:lvl3pPr marL="850941" indent="0" algn="ctr">
              <a:buNone/>
            </a:lvl3pPr>
            <a:lvl4pPr marL="1276411" indent="0" algn="ctr">
              <a:buNone/>
            </a:lvl4pPr>
            <a:lvl5pPr marL="1701881" indent="0" algn="ctr">
              <a:buNone/>
            </a:lvl5pPr>
            <a:lvl6pPr marL="2127352" indent="0" algn="ctr">
              <a:buNone/>
            </a:lvl6pPr>
            <a:lvl7pPr marL="2552822" indent="0" algn="ctr">
              <a:buNone/>
            </a:lvl7pPr>
            <a:lvl8pPr marL="2978292" indent="0" algn="ctr">
              <a:buNone/>
            </a:lvl8pPr>
            <a:lvl9pPr marL="3403763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2175233"/>
            <a:ext cx="6172200" cy="2123370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2B2D-F3D0-4AB5-BA88-CA5A4A683BAA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BF4504-15AB-4FC2-B6DC-AD917A32F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950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8532F-FAF2-4AEE-87F6-AEEAD919E78B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C7D4B-EC26-4464-95BD-9A7A85C98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632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0876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96703"/>
            <a:ext cx="41719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8C160-AC27-4F39-8EA9-8BA14792499D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9C8A9-EE74-4F90-A524-EE6ABD5B8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238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85800" y="2091267"/>
            <a:ext cx="5829300" cy="660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C109E-F3C3-4BEC-97C6-F7B557252492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63909-A0A3-4E9A-87A1-11788B043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452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48985" y="100758"/>
            <a:ext cx="6760029" cy="9666512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2388" y="3433763"/>
            <a:ext cx="6761162" cy="130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388" y="3381375"/>
            <a:ext cx="6761162" cy="6667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800" y="3565525"/>
            <a:ext cx="6762750" cy="6667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1375834"/>
            <a:ext cx="5829300" cy="1967442"/>
          </a:xfrm>
        </p:spPr>
        <p:txBody>
          <a:bodyPr/>
          <a:lstStyle>
            <a:lvl1pPr algn="l">
              <a:buNone/>
              <a:defRPr sz="37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680355"/>
            <a:ext cx="5829300" cy="1933045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BAC84-0A62-4784-A85A-2CB30D10DBBD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5" y="8915400"/>
            <a:ext cx="3000375" cy="660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38" y="8967788"/>
            <a:ext cx="342900" cy="6619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93EA-05E3-45F6-BD43-7AE0FCEB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549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85800" y="2091267"/>
            <a:ext cx="2811780" cy="660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700463" y="2091267"/>
            <a:ext cx="2811780" cy="660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B4477-9088-4D13-9A3E-90044CB874BC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883CF-C836-4E6A-9CBB-E45AC762D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838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94405"/>
            <a:ext cx="58293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91267"/>
            <a:ext cx="2800350" cy="1100667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900" b="1"/>
            </a:lvl2pPr>
            <a:lvl3pPr>
              <a:buNone/>
              <a:defRPr sz="1700" b="1"/>
            </a:lvl3pPr>
            <a:lvl4pPr>
              <a:buNone/>
              <a:defRPr sz="1500" b="1"/>
            </a:lvl4pPr>
            <a:lvl5pPr>
              <a:buNone/>
              <a:defRPr sz="15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714750" y="2091267"/>
            <a:ext cx="2800350" cy="1100667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900" b="1"/>
            </a:lvl2pPr>
            <a:lvl3pPr>
              <a:buNone/>
              <a:defRPr sz="1700" b="1"/>
            </a:lvl3pPr>
            <a:lvl4pPr>
              <a:buNone/>
              <a:defRPr sz="1500" b="1"/>
            </a:lvl4pPr>
            <a:lvl5pPr>
              <a:buNone/>
              <a:defRPr sz="15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85800" y="3246967"/>
            <a:ext cx="2800350" cy="561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3714750" y="3246967"/>
            <a:ext cx="2800350" cy="561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C258C-E941-4032-A048-E6D7C169B338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7C699-A50F-4520-8EE0-0C7E3179F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464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33464-012E-4BEB-B65A-046E2A38085F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3447D-6C0E-4EA0-9EF9-1771C84CF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0158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03822-F18A-42A7-8EF8-AD161DF79E6D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C59DC-4E02-4CD9-92E6-945115EE4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828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47625" y="100013"/>
            <a:ext cx="6759575" cy="966787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94405"/>
            <a:ext cx="5829300" cy="1651000"/>
          </a:xfrm>
        </p:spPr>
        <p:txBody>
          <a:bodyPr/>
          <a:lstStyle>
            <a:lvl1pPr algn="l">
              <a:buNone/>
              <a:defRPr sz="37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2311400"/>
            <a:ext cx="1428750" cy="6493933"/>
          </a:xfrm>
        </p:spPr>
        <p:txBody>
          <a:bodyPr/>
          <a:lstStyle>
            <a:lvl1pPr marL="0" indent="0">
              <a:buNone/>
              <a:defRPr sz="1700"/>
            </a:lvl1pPr>
            <a:lvl2pPr>
              <a:buNone/>
              <a:defRPr sz="1100"/>
            </a:lvl2pPr>
            <a:lvl3pPr>
              <a:buNone/>
              <a:defRPr sz="9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228850" y="2311400"/>
            <a:ext cx="4286250" cy="64939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B03CC-C1B7-4CB3-88C4-231659BD0293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8507F-7712-4288-98B6-90378BDB8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922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50800" y="6764338"/>
            <a:ext cx="6754813" cy="1333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388" y="6718300"/>
            <a:ext cx="6753225" cy="65088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388" y="6894513"/>
            <a:ext cx="6753225" cy="714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78573"/>
            <a:ext cx="5486400" cy="754416"/>
          </a:xfrm>
        </p:spPr>
        <p:txBody>
          <a:bodyPr anchor="ctr">
            <a:noAutofit/>
          </a:bodyPr>
          <a:lstStyle>
            <a:lvl1pPr algn="l">
              <a:buNone/>
              <a:defRPr sz="26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7866192"/>
            <a:ext cx="5486400" cy="990600"/>
          </a:xfrm>
        </p:spPr>
        <p:txBody>
          <a:bodyPr/>
          <a:lstStyle>
            <a:lvl1pPr marL="0" indent="0">
              <a:buFontTx/>
              <a:buNone/>
              <a:defRPr sz="15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232" y="96309"/>
            <a:ext cx="6751404" cy="6617758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0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B74C-8ABA-4AE6-8353-17ECFB85EBA7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8915400"/>
            <a:ext cx="2914650" cy="660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38" y="8967788"/>
            <a:ext cx="342900" cy="6619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4A3B6-5D4A-42C5-A06F-75D434D01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135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47625" y="100013"/>
            <a:ext cx="6759575" cy="966787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5094" tIns="42547" rIns="85094" bIns="42547" anchor="ctr"/>
          <a:lstStyle/>
          <a:p>
            <a:pPr algn="ctr" defTabSz="9578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685800" y="396875"/>
            <a:ext cx="58293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5094" tIns="42547" rIns="85094" bIns="850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85800" y="2092325"/>
            <a:ext cx="5829300" cy="660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5094" tIns="42547" rIns="85094" bIns="425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29150" y="8942388"/>
            <a:ext cx="1857375" cy="688975"/>
          </a:xfrm>
          <a:prstGeom prst="rect">
            <a:avLst/>
          </a:prstGeom>
        </p:spPr>
        <p:txBody>
          <a:bodyPr lIns="85094" tIns="42547" rIns="85094" bIns="42547" anchor="ctr" anchorCtr="0"/>
          <a:lstStyle>
            <a:lvl1pPr algn="r" defTabSz="957819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3DAC3F-0FA2-4947-B4ED-CDF54286EB5E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5800" y="8915400"/>
            <a:ext cx="2971800" cy="660400"/>
          </a:xfrm>
          <a:prstGeom prst="rect">
            <a:avLst/>
          </a:prstGeom>
        </p:spPr>
        <p:txBody>
          <a:bodyPr lIns="85094" tIns="42547" rIns="85094" bIns="42547" anchor="ctr" anchorCtr="0"/>
          <a:lstStyle>
            <a:lvl1pPr defTabSz="957819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mk-MK" smtClean="0"/>
              <a:t>ИЦГИБ, 2013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9538" y="8970963"/>
            <a:ext cx="342900" cy="6604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defTabSz="957819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D90FE990-3ED3-4391-A3E8-C6ABE0327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15" r:id="rId2"/>
    <p:sldLayoutId id="2147484023" r:id="rId3"/>
    <p:sldLayoutId id="2147484016" r:id="rId4"/>
    <p:sldLayoutId id="2147484017" r:id="rId5"/>
    <p:sldLayoutId id="2147484018" r:id="rId6"/>
    <p:sldLayoutId id="2147484019" r:id="rId7"/>
    <p:sldLayoutId id="2147484024" r:id="rId8"/>
    <p:sldLayoutId id="2147484025" r:id="rId9"/>
    <p:sldLayoutId id="2147484020" r:id="rId10"/>
    <p:sldLayoutId id="214748402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7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Franklin Gothic Book" pitchFamily="34" charset="0"/>
        </a:defRPr>
      </a:lvl5pPr>
      <a:lvl6pPr marL="425470" algn="l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Franklin Gothic Book" pitchFamily="34" charset="0"/>
        </a:defRPr>
      </a:lvl6pPr>
      <a:lvl7pPr marL="850941" algn="l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Franklin Gothic Book" pitchFamily="34" charset="0"/>
        </a:defRPr>
      </a:lvl7pPr>
      <a:lvl8pPr marL="1276411" algn="l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Franklin Gothic Book" pitchFamily="34" charset="0"/>
        </a:defRPr>
      </a:lvl8pPr>
      <a:lvl9pPr marL="1701881" algn="l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Franklin Gothic Book" pitchFamily="34" charset="0"/>
        </a:defRPr>
      </a:lvl9pPr>
    </p:titleStyle>
    <p:bodyStyle>
      <a:lvl1pPr marL="254000" indent="-254000" algn="l" rtl="0" eaLnBrk="1" fontAlgn="base" hangingPunct="1">
        <a:spcBef>
          <a:spcPts val="538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212725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65175" indent="-212725" algn="l" rtl="0" eaLnBrk="1" fontAlgn="base" hangingPunct="1">
        <a:spcBef>
          <a:spcPts val="350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020763" indent="-212725" algn="l" rtl="0" eaLnBrk="1" fontAlgn="base" hangingPunct="1">
        <a:spcBef>
          <a:spcPts val="350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6350" indent="-212725" algn="l" rtl="0" eaLnBrk="1" fontAlgn="base" hangingPunct="1">
        <a:spcBef>
          <a:spcPts val="350"/>
        </a:spcBef>
        <a:spcAft>
          <a:spcPct val="0"/>
        </a:spcAft>
        <a:buClr>
          <a:srgbClr val="A28E6A"/>
        </a:buClr>
        <a:buChar char="o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531693" indent="-212735" algn="l" rtl="0" eaLnBrk="1" latinLnBrk="0" hangingPunct="1">
        <a:spcBef>
          <a:spcPts val="344"/>
        </a:spcBef>
        <a:buClr>
          <a:schemeClr val="accent3"/>
        </a:buClr>
        <a:buChar char="•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86975" indent="-212735" algn="l" rtl="0" eaLnBrk="1" latinLnBrk="0" hangingPunct="1">
        <a:spcBef>
          <a:spcPts val="344"/>
        </a:spcBef>
        <a:buClr>
          <a:schemeClr val="accent2"/>
        </a:buClr>
        <a:buChar char="•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042258" indent="-212735" algn="l" rtl="0" eaLnBrk="1" latinLnBrk="0" hangingPunct="1">
        <a:spcBef>
          <a:spcPts val="344"/>
        </a:spcBef>
        <a:buClr>
          <a:schemeClr val="accent1">
            <a:tint val="60000"/>
          </a:schemeClr>
        </a:buClr>
        <a:buChar char="•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2297540" indent="-212735" algn="l" rtl="0" eaLnBrk="1" latinLnBrk="0" hangingPunct="1">
        <a:spcBef>
          <a:spcPts val="344"/>
        </a:spcBef>
        <a:buClr>
          <a:schemeClr val="accent2">
            <a:tint val="60000"/>
          </a:schemeClr>
        </a:buClr>
        <a:buChar char="•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254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8509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7641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7018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1273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5528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9782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4037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0174" y="776536"/>
            <a:ext cx="5286412" cy="466725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Hereditary </a:t>
            </a:r>
            <a:r>
              <a:rPr lang="en-US" sz="24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Anemias</a:t>
            </a:r>
            <a:endParaRPr lang="en-US" sz="24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>
          <a:xfrm>
            <a:off x="116632" y="2072680"/>
            <a:ext cx="3131843" cy="2448272"/>
          </a:xfrm>
        </p:spPr>
        <p:txBody>
          <a:bodyPr>
            <a:noAutofit/>
          </a:bodyPr>
          <a:lstStyle/>
          <a:p>
            <a:pPr marL="0" algn="just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Important points</a:t>
            </a:r>
            <a:endParaRPr lang="mk-MK" sz="1200" b="1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0" algn="just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Tahoma" pitchFamily="34" charset="0"/>
                <a:cs typeface="Tahoma" pitchFamily="34" charset="0"/>
              </a:rPr>
              <a:t>World Health Organization estimates that approximately 2.9% of the world population are carriers of the gene defects that lead to hereditary </a:t>
            </a:r>
            <a:r>
              <a:rPr lang="en-US" sz="900" dirty="0" err="1" smtClean="0">
                <a:latin typeface="Tahoma" pitchFamily="34" charset="0"/>
                <a:cs typeface="Tahoma" pitchFamily="34" charset="0"/>
              </a:rPr>
              <a:t>anemias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marL="0" algn="just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900" dirty="0" smtClean="0">
                <a:latin typeface="Tahoma" pitchFamily="34" charset="0"/>
                <a:cs typeface="Tahoma" pitchFamily="34" charset="0"/>
              </a:rPr>
              <a:t>Hereditary </a:t>
            </a:r>
            <a:r>
              <a:rPr lang="en-US" sz="900" dirty="0" err="1" smtClean="0">
                <a:latin typeface="Tahoma" pitchFamily="34" charset="0"/>
                <a:cs typeface="Tahoma" pitchFamily="34" charset="0"/>
              </a:rPr>
              <a:t>anemias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 are genetically influenced conditions that result in low hemoglobin synthesis or synthesis of abnormal hemoglobin in red cells. Hemoglobin is made ​​of two α (alpha) and two β (beta) </a:t>
            </a:r>
            <a:r>
              <a:rPr lang="en-US" sz="900" dirty="0" err="1" smtClean="0">
                <a:latin typeface="Tahoma" pitchFamily="34" charset="0"/>
                <a:cs typeface="Tahoma" pitchFamily="34" charset="0"/>
              </a:rPr>
              <a:t>globin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 chains and depending on which genes are affected</a:t>
            </a:r>
            <a:r>
              <a:rPr lang="mk-MK" sz="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there are:</a:t>
            </a:r>
          </a:p>
          <a:p>
            <a:pPr marL="0" lvl="1" defTabSz="180975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en-US" sz="900" b="1" dirty="0" smtClean="0">
                <a:latin typeface="Tahoma" pitchFamily="34" charset="0"/>
                <a:cs typeface="Tahoma" pitchFamily="34" charset="0"/>
              </a:rPr>
              <a:t>Alpha thalassemia - 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reduced or absent production of α globin chains. </a:t>
            </a:r>
          </a:p>
          <a:p>
            <a:pPr marL="0" lvl="1" defTabSz="180975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en-US" sz="900" b="1" dirty="0" smtClean="0">
                <a:latin typeface="Tahoma" pitchFamily="34" charset="0"/>
                <a:cs typeface="Tahoma" pitchFamily="34" charset="0"/>
              </a:rPr>
              <a:t>Beta </a:t>
            </a:r>
            <a:r>
              <a:rPr lang="en-US" sz="900" b="1" dirty="0" err="1" smtClean="0">
                <a:latin typeface="Tahoma" pitchFamily="34" charset="0"/>
                <a:cs typeface="Tahoma" pitchFamily="34" charset="0"/>
              </a:rPr>
              <a:t>thalassemia</a:t>
            </a:r>
            <a:r>
              <a:rPr lang="en-US" sz="900" b="1" dirty="0" smtClean="0">
                <a:latin typeface="Tahoma" pitchFamily="34" charset="0"/>
                <a:cs typeface="Tahoma" pitchFamily="34" charset="0"/>
              </a:rPr>
              <a:t> - 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reduced or absent production of β </a:t>
            </a:r>
            <a:r>
              <a:rPr lang="en-US" sz="900" dirty="0" err="1" smtClean="0">
                <a:latin typeface="Tahoma" pitchFamily="34" charset="0"/>
                <a:cs typeface="Tahoma" pitchFamily="34" charset="0"/>
              </a:rPr>
              <a:t>globin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 chains.</a:t>
            </a:r>
          </a:p>
        </p:txBody>
      </p:sp>
      <p:sp>
        <p:nvSpPr>
          <p:cNvPr id="6148" name="Text Placeholder 4"/>
          <p:cNvSpPr txBox="1">
            <a:spLocks/>
          </p:cNvSpPr>
          <p:nvPr/>
        </p:nvSpPr>
        <p:spPr bwMode="auto">
          <a:xfrm>
            <a:off x="1700808" y="272480"/>
            <a:ext cx="4875634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094" tIns="42547" rIns="85094" bIns="42547" anchor="b"/>
          <a:lstStyle>
            <a:lvl1pPr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SzPct val="85000"/>
            </a:pPr>
            <a:r>
              <a:rPr lang="en-US" sz="1000" b="1" dirty="0" smtClean="0">
                <a:solidFill>
                  <a:srgbClr val="644646"/>
                </a:solidFill>
                <a:latin typeface="Tahoma" pitchFamily="34" charset="0"/>
                <a:cs typeface="Tahoma" pitchFamily="34" charset="0"/>
              </a:rPr>
              <a:t>Research Center for Genetic Engineering and Biotechnology </a:t>
            </a:r>
            <a:endParaRPr lang="en-US" sz="1000" b="1" dirty="0" smtClean="0">
              <a:solidFill>
                <a:srgbClr val="644646"/>
              </a:solidFill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buClr>
                <a:schemeClr val="accent1"/>
              </a:buClr>
              <a:buSzPct val="85000"/>
            </a:pPr>
            <a:r>
              <a:rPr lang="en-US" sz="1000" b="1" dirty="0" smtClean="0">
                <a:solidFill>
                  <a:srgbClr val="644646"/>
                </a:solidFill>
                <a:latin typeface="Tahoma" pitchFamily="34" charset="0"/>
                <a:cs typeface="Tahoma" pitchFamily="34" charset="0"/>
              </a:rPr>
              <a:t>“</a:t>
            </a:r>
            <a:r>
              <a:rPr lang="en-US" sz="1000" b="1" dirty="0" err="1" smtClean="0">
                <a:solidFill>
                  <a:srgbClr val="644646"/>
                </a:solidFill>
                <a:latin typeface="Tahoma" pitchFamily="34" charset="0"/>
                <a:cs typeface="Tahoma" pitchFamily="34" charset="0"/>
              </a:rPr>
              <a:t>Georgi</a:t>
            </a:r>
            <a:r>
              <a:rPr lang="en-US" sz="1000" b="1" dirty="0" smtClean="0">
                <a:solidFill>
                  <a:srgbClr val="644646"/>
                </a:solidFill>
                <a:latin typeface="Tahoma" pitchFamily="34" charset="0"/>
                <a:cs typeface="Tahoma" pitchFamily="34" charset="0"/>
              </a:rPr>
              <a:t> D. </a:t>
            </a:r>
            <a:r>
              <a:rPr lang="en-US" sz="1000" b="1" dirty="0" err="1" smtClean="0">
                <a:solidFill>
                  <a:srgbClr val="644646"/>
                </a:solidFill>
                <a:latin typeface="Tahoma" pitchFamily="34" charset="0"/>
                <a:cs typeface="Tahoma" pitchFamily="34" charset="0"/>
              </a:rPr>
              <a:t>Efremov</a:t>
            </a:r>
            <a:r>
              <a:rPr lang="en-US" sz="1000" b="1" dirty="0" smtClean="0">
                <a:solidFill>
                  <a:srgbClr val="644646"/>
                </a:solidFill>
                <a:latin typeface="Tahoma" pitchFamily="34" charset="0"/>
                <a:cs typeface="Tahoma" pitchFamily="34" charset="0"/>
              </a:rPr>
              <a:t>”, MASA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116632" y="4558760"/>
            <a:ext cx="3126254" cy="4680520"/>
          </a:xfrm>
          <a:prstGeom prst="rect">
            <a:avLst/>
          </a:prstGeom>
        </p:spPr>
        <p:txBody>
          <a:bodyPr lIns="85094" tIns="42547" rIns="85094" bIns="42547"/>
          <a:lstStyle>
            <a:lvl1pPr marL="254000" indent="-25400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Genetics / inheritance</a:t>
            </a:r>
            <a:endParaRPr lang="mk-MK" sz="1200" b="1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itchFamily="2" charset="2"/>
              <a:buChar char="v"/>
              <a:defRPr/>
            </a:pP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Genes that encode the α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globin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synthesis are on chromosome 16 and there are two copies on each chromosome (total of 4). Depending on the number of defective genes there are 5 possible states</a:t>
            </a:r>
            <a:r>
              <a:rPr lang="ru-RU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119063" indent="-119063" algn="just" eaLnBrk="1" hangingPunct="1">
              <a:spcBef>
                <a:spcPts val="3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silent carrier -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only one defective α</a:t>
            </a:r>
            <a:r>
              <a:rPr lang="ru-RU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gene</a:t>
            </a:r>
            <a:endParaRPr lang="ru-RU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9063" indent="-119063" algn="just" eaLnBrk="1" hangingPunct="1">
              <a:spcBef>
                <a:spcPts val="3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alpha zero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l-GR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</a:t>
            </a:r>
            <a:r>
              <a:rPr lang="el-GR" sz="9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l-GR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halassemia – two defective </a:t>
            </a:r>
            <a:r>
              <a:rPr lang="el-GR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genes on the same chromosome</a:t>
            </a:r>
          </a:p>
          <a:p>
            <a:pPr marL="119063" indent="-119063" algn="just" eaLnBrk="1" hangingPunct="1">
              <a:spcBef>
                <a:spcPts val="3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Alpha plus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l-GR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</a:t>
            </a:r>
            <a:r>
              <a:rPr lang="el-GR" sz="9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thalassemia - two defective </a:t>
            </a:r>
            <a:r>
              <a:rPr lang="el-GR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genes on different chromosomes</a:t>
            </a:r>
          </a:p>
          <a:p>
            <a:pPr marL="119063" indent="-119063" algn="just" eaLnBrk="1" hangingPunct="1">
              <a:spcBef>
                <a:spcPts val="3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Hb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H disease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only one functional α gene (intermediate form of α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thalassemia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119063" indent="-119063" algn="just" eaLnBrk="1" hangingPunct="1">
              <a:spcBef>
                <a:spcPts val="3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Hb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Barts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hydrops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fetalis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none of the α gene is functional (severe form of alpha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thalassaemia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where babies with the condition usually do not survive long after birth)</a:t>
            </a:r>
          </a:p>
          <a:p>
            <a:pPr marL="0" indent="0" algn="just" eaLnBrk="1" hangingPunct="1">
              <a:spcBef>
                <a:spcPts val="3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defRPr/>
            </a:pP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Getting a child with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Hb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H disease is possible if one parent has alpha zero thalassemia, and the other has alpha plus thalassemia or it is a silent carrier. </a:t>
            </a:r>
            <a:endParaRPr lang="mk-MK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 eaLnBrk="1" hangingPunct="1">
              <a:spcBef>
                <a:spcPts val="8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ru-RU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Genes that encode the synthesis of β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globin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are on chromosome 11 and there is one copy on each chromosome. Depending on the number of defective genes there are two possible states:</a:t>
            </a:r>
          </a:p>
          <a:p>
            <a:pPr marL="85725" indent="-85725" algn="just" eaLnBrk="1" hangingPunct="1">
              <a:spcBef>
                <a:spcPts val="3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Beta thalassemia minor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one defective </a:t>
            </a:r>
            <a:r>
              <a:rPr lang="el-GR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β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gene</a:t>
            </a:r>
          </a:p>
          <a:p>
            <a:pPr marL="85725" indent="-85725" algn="just" eaLnBrk="1" hangingPunct="1">
              <a:spcBef>
                <a:spcPts val="3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Beta thalassemia major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(Cooley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anaemia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– two defective </a:t>
            </a:r>
            <a:r>
              <a:rPr lang="el-GR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β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genes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defRPr/>
            </a:pP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Getting a child with β thalassemia major is possible only if the mother and the father are carriers of β thalassemia.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71876" y="1871312"/>
            <a:ext cx="314270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Symptoms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900" dirty="0" smtClean="0">
                <a:latin typeface="Tahoma" pitchFamily="34" charset="0"/>
                <a:cs typeface="Tahoma" pitchFamily="34" charset="0"/>
              </a:rPr>
              <a:t>The major symptom is severe </a:t>
            </a:r>
            <a:r>
              <a:rPr lang="en-US" sz="900" dirty="0" err="1" smtClean="0">
                <a:latin typeface="Tahoma" pitchFamily="34" charset="0"/>
                <a:cs typeface="Tahoma" pitchFamily="34" charset="0"/>
              </a:rPr>
              <a:t>anaemia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 (a blood condition that makes people tired and pale: not enough oxygen is available to the cells) requiring life-long blood transfusions. 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900" dirty="0" smtClean="0">
                <a:latin typeface="Tahoma" pitchFamily="34" charset="0"/>
                <a:cs typeface="Tahoma" pitchFamily="34" charset="0"/>
              </a:rPr>
              <a:t>Carriers of  thalassemia may have mild anemia (minor form), but generally they are in good health condition.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900" dirty="0">
                <a:latin typeface="Tahoma" pitchFamily="34" charset="0"/>
                <a:cs typeface="Tahoma" pitchFamily="34" charset="0"/>
              </a:rPr>
              <a:t>Clinically stands </a:t>
            </a:r>
            <a:r>
              <a:rPr lang="en-US" sz="900" b="1" dirty="0">
                <a:latin typeface="Tahoma" pitchFamily="34" charset="0"/>
                <a:cs typeface="Tahoma" pitchFamily="34" charset="0"/>
              </a:rPr>
              <a:t>thalassemia </a:t>
            </a:r>
            <a:r>
              <a:rPr lang="en-US" sz="900" b="1" dirty="0" err="1">
                <a:latin typeface="Tahoma" pitchFamily="34" charset="0"/>
                <a:cs typeface="Tahoma" pitchFamily="34" charset="0"/>
              </a:rPr>
              <a:t>intermedia</a:t>
            </a:r>
            <a:r>
              <a:rPr lang="en-US" sz="900" dirty="0">
                <a:latin typeface="Tahoma" pitchFamily="34" charset="0"/>
                <a:cs typeface="Tahoma" pitchFamily="34" charset="0"/>
              </a:rPr>
              <a:t>, which occurs as a result of interaction of molecular defects of different globin genes.</a:t>
            </a:r>
            <a:endParaRPr lang="mk-MK" sz="9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3571876" y="6899332"/>
            <a:ext cx="3142702" cy="1512168"/>
          </a:xfrm>
          <a:prstGeom prst="rect">
            <a:avLst/>
          </a:prstGeom>
        </p:spPr>
        <p:txBody>
          <a:bodyPr lIns="85094" tIns="42547" rIns="85094" bIns="42547"/>
          <a:lstStyle>
            <a:lvl1pPr indent="-25400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50900" eaLnBrk="0" hangingPunct="0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Who should be tested?</a:t>
            </a:r>
            <a:r>
              <a:rPr lang="mk-MK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Individuals with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microcytic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anemia that does not answer after iron therapy (reduced values ​​for MCV and MCH, and normal serum iron).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Individuals with a family history and individuals who have a close relative who is a carrier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Prenatal diagnosis is recommended if both parents are carriers of the defective globin gene.</a:t>
            </a:r>
            <a:endParaRPr lang="mk-MK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876" y="8542406"/>
            <a:ext cx="314270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Material for testing</a:t>
            </a:r>
          </a:p>
          <a:p>
            <a:pPr algn="just" eaLnBrk="1" hangingPunct="1"/>
            <a:r>
              <a:rPr lang="en-US" sz="900" dirty="0" smtClean="0">
                <a:latin typeface="Tahoma" pitchFamily="34" charset="0"/>
                <a:cs typeface="Tahoma" pitchFamily="34" charset="0"/>
              </a:rPr>
              <a:t>Whole blood specimens in sterile tubes with anticoagulant EDTA. </a:t>
            </a:r>
            <a:endParaRPr lang="en-US" sz="9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877" y="3743520"/>
            <a:ext cx="3142702" cy="3026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Hereditary 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Anemias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 Macedonia</a:t>
            </a:r>
            <a:endParaRPr lang="en-US" sz="1200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just">
              <a:spcBef>
                <a:spcPts val="600"/>
              </a:spcBef>
              <a:defRPr/>
            </a:pPr>
            <a:r>
              <a:rPr lang="en-US" sz="9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Within RCGIB functions National Reference Laboratory for </a:t>
            </a:r>
            <a:r>
              <a:rPr lang="en-US" sz="900" dirty="0" err="1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hemoglobinopathies</a:t>
            </a:r>
            <a:r>
              <a:rPr lang="en-US" sz="9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founded in 1970, where over the past 40 years more than 30,000 individuals from our country have been examined . </a:t>
            </a:r>
          </a:p>
          <a:p>
            <a:pPr lvl="0" algn="just">
              <a:spcBef>
                <a:spcPts val="600"/>
              </a:spcBef>
              <a:defRPr/>
            </a:pPr>
            <a:r>
              <a:rPr lang="en-US" sz="9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Analysis have shown that the average incidence of beta-</a:t>
            </a:r>
            <a:r>
              <a:rPr lang="en-US" sz="900" dirty="0" err="1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thalassemia</a:t>
            </a:r>
            <a:r>
              <a:rPr lang="en-US" sz="9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trait is 2.6%, frequency of alpha-</a:t>
            </a:r>
            <a:r>
              <a:rPr lang="en-US" sz="900" dirty="0" err="1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thal</a:t>
            </a:r>
            <a:r>
              <a:rPr lang="en-US" sz="9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trait is 1.5%, the frequency of </a:t>
            </a:r>
            <a:r>
              <a:rPr lang="en-US" sz="900" dirty="0" err="1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deltabeta-thal</a:t>
            </a:r>
            <a:r>
              <a:rPr lang="en-US" sz="9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is 0.2%, while the frequency of the Swiss type of hereditary persistence of fetal hemoglobin (HPFH) is 0.3%. </a:t>
            </a:r>
          </a:p>
          <a:p>
            <a:pPr algn="just">
              <a:spcBef>
                <a:spcPts val="400"/>
              </a:spcBef>
              <a:defRPr/>
            </a:pP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Molecular characterization showed that in our country the most common mutations leading to β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thalassemia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are:</a:t>
            </a:r>
            <a:r>
              <a:rPr lang="mk-MK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c.93-21G&gt;A (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IVS-I-110 G&gt;A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); c.92+1G&gt;A (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IVS-I-1 G&gt;A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); c.92+6T&gt;C (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IVS-I-6 T&gt;C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); c.118C&gt;T (</a:t>
            </a:r>
            <a:r>
              <a:rPr lang="en-US" sz="9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Cd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39 C&gt;T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mk-MK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abnormal hemoglobin</a:t>
            </a:r>
            <a:r>
              <a:rPr lang="mk-MK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Hb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Lepore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-Boston-Washington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(g.63632_71046del)</a:t>
            </a:r>
            <a:r>
              <a:rPr lang="mk-MK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US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Bef>
                <a:spcPts val="400"/>
              </a:spcBef>
              <a:defRPr/>
            </a:pP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α thalassemia mostly responsible deletions are: 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l-GR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</a:t>
            </a:r>
            <a:r>
              <a:rPr lang="mk-MK" sz="900" b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3,7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  <a:r>
              <a:rPr lang="pl-PL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g.15164_37864del22701</a:t>
            </a:r>
            <a:r>
              <a:rPr lang="mk-MK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l-GR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</a:t>
            </a:r>
            <a:r>
              <a:rPr lang="mk-MK" sz="900" b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20,5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); </a:t>
            </a:r>
            <a:r>
              <a:rPr lang="pl-PL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g.24664_41064del16401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l-GR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</a:t>
            </a:r>
            <a:r>
              <a:rPr lang="en-US" sz="900" b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med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endParaRPr lang="mk-MK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640745"/>
            <a:ext cx="6858000" cy="241477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/>
          <a:lstStyle/>
          <a:p>
            <a:pPr algn="ctr">
              <a:defRPr/>
            </a:pPr>
            <a:r>
              <a:rPr lang="en-US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RCGEB</a:t>
            </a:r>
            <a:r>
              <a:rPr lang="mk-MK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2013</a:t>
            </a:r>
            <a:endParaRPr lang="en-US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4" name="Picture 2" descr="http://preview.turbosquid.com/Preview/Content_2010_10_08__06_52_53/Eryt_Main.jpg911d6b31-6855-4261-8d0c-68ea7a2e4c01Larger.jpg"/>
          <p:cNvPicPr>
            <a:picLocks noChangeAspect="1" noChangeArrowheads="1"/>
          </p:cNvPicPr>
          <p:nvPr/>
        </p:nvPicPr>
        <p:blipFill>
          <a:blip r:embed="rId2" cstate="print">
            <a:lum bright="13000" contrast="35000"/>
          </a:blip>
          <a:srcRect/>
          <a:stretch>
            <a:fillRect/>
          </a:stretch>
        </p:blipFill>
        <p:spPr bwMode="auto">
          <a:xfrm>
            <a:off x="0" y="95216"/>
            <a:ext cx="1728191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640745"/>
            <a:ext cx="6858000" cy="241477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/>
          <a:lstStyle/>
          <a:p>
            <a:pPr algn="ctr">
              <a:defRPr/>
            </a:pPr>
            <a:r>
              <a:rPr lang="en-US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RCGEB</a:t>
            </a:r>
            <a:r>
              <a:rPr lang="mk-MK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2013</a:t>
            </a:r>
            <a:endParaRPr lang="en-US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632" y="347435"/>
            <a:ext cx="6552728" cy="396262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Diagnosis of hereditary 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anemias</a:t>
            </a:r>
            <a:endParaRPr lang="en-US" sz="1200" b="1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>
              <a:spcBef>
                <a:spcPts val="600"/>
              </a:spcBef>
              <a:defRPr/>
            </a:pP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 RCGIB, multiple protein and molecular  analyzes are implemented for diagnosis of hereditary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anemias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just" eaLnBrk="1" hangingPunct="1">
              <a:spcBef>
                <a:spcPts val="600"/>
              </a:spcBef>
              <a:defRPr/>
            </a:pPr>
            <a:endParaRPr lang="mk-MK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68275" indent="-168275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defRPr/>
            </a:pPr>
            <a:r>
              <a:rPr lang="en-US" sz="9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Protein analysis:</a:t>
            </a:r>
          </a:p>
          <a:p>
            <a:pPr marL="168275" indent="-168275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HPLC analysis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qualitative and quantitative determination of normal and abnormal hemoglobin</a:t>
            </a:r>
          </a:p>
          <a:p>
            <a:pPr marL="168275" indent="-168275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DE-52 Column chromatography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determination of the value of HbA</a:t>
            </a:r>
            <a:r>
              <a:rPr lang="en-US" sz="9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  <a:p>
            <a:pPr marL="168275" indent="-168275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Alkaline </a:t>
            </a:r>
            <a:r>
              <a:rPr lang="en-US" sz="9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denaturation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determination of the value of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HbF</a:t>
            </a:r>
            <a:endParaRPr lang="en-US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68275" indent="-168275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Starch gel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detection of normal and abnormal hemoglobin</a:t>
            </a:r>
          </a:p>
          <a:p>
            <a:pPr marL="168275" indent="-168275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Osmotic resistance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 erythrocytes</a:t>
            </a:r>
          </a:p>
          <a:p>
            <a:pPr marL="168275" indent="-168275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FontTx/>
              <a:buChar char="-"/>
              <a:defRPr/>
            </a:pPr>
            <a:r>
              <a:rPr lang="en-US" sz="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Tests for 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hemoglobin stability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determination</a:t>
            </a:r>
          </a:p>
          <a:p>
            <a:pPr marL="168275" indent="-168275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FontTx/>
              <a:buChar char="-"/>
              <a:defRPr/>
            </a:pPr>
            <a:endParaRPr lang="en-US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68275" indent="-168275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defRPr/>
            </a:pPr>
            <a:r>
              <a:rPr lang="en-US" sz="9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Molecular analysis </a:t>
            </a:r>
            <a:r>
              <a:rPr lang="en-US" sz="9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mk-MK" sz="900" b="1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9063" indent="-119063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SNaPshot</a:t>
            </a:r>
            <a:r>
              <a:rPr lang="en-US" sz="9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analysis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rapid screening of eight most common mutations in the </a:t>
            </a:r>
            <a:r>
              <a:rPr lang="el-GR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β </a:t>
            </a:r>
            <a:r>
              <a:rPr lang="en-US" sz="9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globin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gene leading to </a:t>
            </a:r>
            <a:r>
              <a:rPr lang="el-GR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β </a:t>
            </a:r>
            <a:r>
              <a:rPr lang="en-US" sz="9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thalassemia</a:t>
            </a:r>
            <a:r>
              <a:rPr lang="mk-MK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c.93-21G&gt;A, c.92+1G&gt;A, c.92+6T&gt;C, c.316-106C&gt;G, c.118C&gt;T, c.17_18delCT, c.19G&gt;A,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c.25_26delAA</a:t>
            </a:r>
            <a:r>
              <a:rPr lang="mk-MK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ru-RU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9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9063" indent="-119063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Specific PCR method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detect the most common deletions in the </a:t>
            </a:r>
            <a:r>
              <a:rPr lang="el-GR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 </a:t>
            </a:r>
            <a:r>
              <a:rPr lang="en-US" sz="9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globin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genes </a:t>
            </a:r>
            <a:r>
              <a:rPr lang="mk-MK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(-</a:t>
            </a:r>
            <a:r>
              <a:rPr lang="el-GR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</a:t>
            </a:r>
            <a:r>
              <a:rPr lang="mk-MK" sz="9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3,7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r>
              <a:rPr lang="mk-MK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pl-PL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g.15164_37864del22701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  <a:r>
              <a:rPr lang="pl-PL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g.24664_41064del16401</a:t>
            </a:r>
            <a:r>
              <a:rPr lang="mk-MK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leading to </a:t>
            </a:r>
            <a:r>
              <a:rPr lang="el-GR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 </a:t>
            </a:r>
            <a:r>
              <a:rPr lang="en-US" sz="9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thalassemia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mk-MK" sz="9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9063" indent="-119063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Specific PCR method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detection of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Hb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Lepore</a:t>
            </a:r>
            <a:r>
              <a:rPr lang="mk-MK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9063" indent="-119063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MLPA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(Multiplex Ligation-dependent probe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amplificaton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analysis - detection of large deletions and duplications in α and β genes.</a:t>
            </a:r>
          </a:p>
          <a:p>
            <a:pPr marL="119063" indent="-119063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Sequencing of α and β genes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detection of rare mutations responsible for </a:t>
            </a:r>
            <a:r>
              <a:rPr lang="el-GR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l-GR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β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thalassemia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9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9063" indent="-119063" algn="just" eaLnBrk="1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SzPct val="100000"/>
              <a:buFontTx/>
              <a:buChar char="-"/>
              <a:defRPr/>
            </a:pP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Sequencing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of other </a:t>
            </a:r>
            <a:r>
              <a:rPr lang="en-US" sz="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globin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genes and </a:t>
            </a:r>
            <a:r>
              <a:rPr lang="en-US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expression analysis </a:t>
            </a:r>
            <a:r>
              <a:rPr lang="en-US" sz="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 done when necessary.</a:t>
            </a:r>
          </a:p>
        </p:txBody>
      </p:sp>
      <p:graphicFrame>
        <p:nvGraphicFramePr>
          <p:cNvPr id="6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864305128"/>
              </p:ext>
            </p:extLst>
          </p:nvPr>
        </p:nvGraphicFramePr>
        <p:xfrm>
          <a:off x="188640" y="4681139"/>
          <a:ext cx="6386512" cy="1843497"/>
        </p:xfrm>
        <a:graphic>
          <a:graphicData uri="http://schemas.openxmlformats.org/drawingml/2006/table">
            <a:tbl>
              <a:tblPr/>
              <a:tblGrid>
                <a:gridCol w="5532769"/>
                <a:gridCol w="853743"/>
              </a:tblGrid>
              <a:tr h="2237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Tests performed at RCGEB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131" marR="5913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Price </a:t>
                      </a:r>
                      <a:r>
                        <a:rPr kumimoji="0" lang="mk-M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MKD</a:t>
                      </a:r>
                      <a:r>
                        <a:rPr kumimoji="0" lang="mk-M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131" marR="5913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</a:tr>
              <a:tr h="223721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Determination of congenital anemia on protein level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13" marR="8213" marT="93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7.150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131" marR="5913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33878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Determination of 8 most common changes in gene 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coding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beta globin chains in patients with thalassemia and abnormal hemoglobin (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SNaPshot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method)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13" marR="8213" marT="93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5.000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131" marR="5913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9476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Detection of deletions / duplications in α / β globin genes by Multiplex Ligation-dependent probe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amplificaton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(MLPA)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13" marR="8213" marT="93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7.200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131" marR="5913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36269">
                <a:tc>
                  <a:txBody>
                    <a:bodyPr/>
                    <a:lstStyle/>
                    <a:p>
                      <a:pPr marL="85725" marR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Determination of the molecular defect in the gene 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coding  </a:t>
                      </a:r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beta globin chains by</a:t>
                      </a:r>
                      <a:r>
                        <a:rPr lang="en-US" sz="900" kern="1200" baseline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sequencing method</a:t>
                      </a:r>
                      <a:endParaRPr lang="en-US" sz="90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13" marR="8213" marT="93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7.500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131" marR="59131" marT="93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36269">
                <a:tc>
                  <a:txBody>
                    <a:bodyPr/>
                    <a:lstStyle/>
                    <a:p>
                      <a:pPr marL="85725" indent="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Determination of the molecular defect in the gene 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coding  </a:t>
                      </a:r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alpha globin chains by</a:t>
                      </a:r>
                      <a:r>
                        <a:rPr lang="en-US" sz="900" kern="1200" baseline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sequencing method</a:t>
                      </a:r>
                      <a:endParaRPr lang="en-US" sz="9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13" marR="8213" marT="93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</a:t>
                      </a:r>
                      <a:r>
                        <a:rPr lang="mk-MK" sz="900" b="0" kern="12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00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9131" marR="59131" marT="93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24857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Prenatal diagnosis for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known gene defect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13" marR="8213" marT="93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10.5</a:t>
                      </a:r>
                      <a:r>
                        <a:rPr kumimoji="0" lang="mk-MK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marL="59131" marR="5913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Content Placeholder 7"/>
          <p:cNvSpPr txBox="1">
            <a:spLocks/>
          </p:cNvSpPr>
          <p:nvPr/>
        </p:nvSpPr>
        <p:spPr>
          <a:xfrm>
            <a:off x="116632" y="6584674"/>
            <a:ext cx="6598516" cy="2083102"/>
          </a:xfrm>
          <a:prstGeom prst="rect">
            <a:avLst/>
          </a:prstGeom>
        </p:spPr>
        <p:txBody>
          <a:bodyPr lIns="85094" tIns="42547" rIns="85094" bIns="42547" anchor="ctr">
            <a:no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en-US" sz="800" b="1" dirty="0" smtClean="0">
                <a:solidFill>
                  <a:srgbClr val="9E361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Literature:</a:t>
            </a:r>
            <a:endParaRPr lang="en-US" sz="800" dirty="0" smtClean="0">
              <a:solidFill>
                <a:srgbClr val="9E361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5725" indent="-85725"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Efremov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GD: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Thalassemias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and other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hemoglobinopathies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 the Republic of Macedonia. Hemoglobin</a:t>
            </a: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31(1):1-15</a:t>
            </a: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2007</a:t>
            </a:r>
            <a:endParaRPr lang="mk-MK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5725" indent="-85725"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Efremov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Thalassemias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and Other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Hemoglobinopathies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 Former Yugoslavia. BJMG,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doi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 10.2478/v10034-008-0013-1, 2008</a:t>
            </a:r>
          </a:p>
          <a:p>
            <a:pPr marL="85725" indent="-85725"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Atanasovska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G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Bozhinovski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Chakalova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Kocheva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O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Karanfilski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and D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Plaseska-Karanfiska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Molecular Diagnostics of </a:t>
            </a:r>
            <a:r>
              <a:rPr lang="el-GR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β-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Thalassemia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BJMG, 15(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Suppl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): 61–65,  2012.</a:t>
            </a:r>
          </a:p>
          <a:p>
            <a:pPr marL="85725" indent="-85725"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Biljana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Atanasovska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Georgi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Bozhinovski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Dijana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Plaseska-Karanfilska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 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Lyubomira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Chakalova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Efficient Detection of Mediterranean β-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Thalassemia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Mutations by Multiplex Single-Nucleotide Primer Extension.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PLoS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ONE 7(10): e48167. doi:10.1371/journal.pone.0048167, 2012</a:t>
            </a:r>
            <a:endParaRPr lang="mk-MK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5725" indent="-85725"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Online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Mendelian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Inheritance in Man</a:t>
            </a: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mk-MK" sz="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800" b="1" u="sng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http://www.ncbi.nlm.nih.gov/omim</a:t>
            </a:r>
            <a:r>
              <a:rPr lang="en-US" sz="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number:</a:t>
            </a: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#</a:t>
            </a: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613978 (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Alpha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Thalassemia</a:t>
            </a: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</a:t>
            </a: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#</a:t>
            </a: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613985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mk-MK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Beta </a:t>
            </a:r>
            <a:r>
              <a:rPr lang="en-US" sz="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Thalassemia</a:t>
            </a:r>
            <a:r>
              <a:rPr lang="en-US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родени анемии брошура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Вродени анемии брошура</Template>
  <TotalTime>172</TotalTime>
  <Words>993</Words>
  <Application>Microsoft Office PowerPoint</Application>
  <PresentationFormat>A4 Paper (210x297 mm)</PresentationFormat>
  <Paragraphs>77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Вродени анемии брошура</vt:lpstr>
      <vt:lpstr>Hereditary Anemias</vt:lpstr>
      <vt:lpstr>Slide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Hereditary Anemias</dc:title>
  <dc:creator>MANU</dc:creator>
  <cp:lastModifiedBy>Katarina</cp:lastModifiedBy>
  <cp:revision>29</cp:revision>
  <dcterms:created xsi:type="dcterms:W3CDTF">2013-12-20T15:46:01Z</dcterms:created>
  <dcterms:modified xsi:type="dcterms:W3CDTF">2013-12-24T10:44:04Z</dcterms:modified>
</cp:coreProperties>
</file>